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0" r:id="rId5"/>
    <p:sldMasterId id="214748370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</p:sldIdLst>
  <p:sldSz cy="5143500" cx="9144000"/>
  <p:notesSz cx="6858000" cy="9144000"/>
  <p:embeddedFontLst>
    <p:embeddedFont>
      <p:font typeface="Roboto Thin"/>
      <p:regular r:id="rId79"/>
      <p:bold r:id="rId80"/>
      <p:italic r:id="rId81"/>
      <p:boldItalic r:id="rId82"/>
    </p:embeddedFont>
    <p:embeddedFont>
      <p:font typeface="Roboto Medium"/>
      <p:regular r:id="rId83"/>
      <p:bold r:id="rId84"/>
      <p:italic r:id="rId85"/>
      <p:boldItalic r:id="rId86"/>
    </p:embeddedFont>
    <p:embeddedFont>
      <p:font typeface="Roboto"/>
      <p:regular r:id="rId87"/>
      <p:bold r:id="rId88"/>
      <p:italic r:id="rId89"/>
      <p:boldItalic r:id="rId90"/>
    </p:embeddedFont>
    <p:embeddedFont>
      <p:font typeface="Amatic SC"/>
      <p:regular r:id="rId91"/>
      <p:bold r:id="rId92"/>
    </p:embeddedFont>
    <p:embeddedFont>
      <p:font typeface="Inconsolata"/>
      <p:regular r:id="rId93"/>
      <p:bold r:id="rId94"/>
    </p:embeddedFont>
    <p:embeddedFont>
      <p:font typeface="Roboto Light"/>
      <p:regular r:id="rId95"/>
      <p:bold r:id="rId96"/>
      <p:italic r:id="rId97"/>
      <p:boldItalic r:id="rId9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187">
          <p15:clr>
            <a:srgbClr val="A4A3A4"/>
          </p15:clr>
        </p15:guide>
        <p15:guide id="2" pos="3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8BBCD9D-72C0-44FA-AE21-134D2171D993}">
  <a:tblStyle styleId="{88BBCD9D-72C0-44FA-AE21-134D2171D9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187" orient="horz"/>
        <p:guide pos="309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95" Type="http://schemas.openxmlformats.org/officeDocument/2006/relationships/font" Target="fonts/RobotoLight-regular.fntdata"/><Relationship Id="rId94" Type="http://schemas.openxmlformats.org/officeDocument/2006/relationships/font" Target="fonts/Inconsolata-bold.fntdata"/><Relationship Id="rId97" Type="http://schemas.openxmlformats.org/officeDocument/2006/relationships/font" Target="fonts/RobotoLight-italic.fntdata"/><Relationship Id="rId96" Type="http://schemas.openxmlformats.org/officeDocument/2006/relationships/font" Target="fonts/RobotoLight-bold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98" Type="http://schemas.openxmlformats.org/officeDocument/2006/relationships/font" Target="fonts/RobotoLight-bold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font" Target="fonts/AmaticSC-regular.fntdata"/><Relationship Id="rId90" Type="http://schemas.openxmlformats.org/officeDocument/2006/relationships/font" Target="fonts/Roboto-boldItalic.fntdata"/><Relationship Id="rId93" Type="http://schemas.openxmlformats.org/officeDocument/2006/relationships/font" Target="fonts/Inconsolata-regular.fntdata"/><Relationship Id="rId92" Type="http://schemas.openxmlformats.org/officeDocument/2006/relationships/font" Target="fonts/AmaticSC-bold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84" Type="http://schemas.openxmlformats.org/officeDocument/2006/relationships/font" Target="fonts/RobotoMedium-bold.fntdata"/><Relationship Id="rId83" Type="http://schemas.openxmlformats.org/officeDocument/2006/relationships/font" Target="fonts/RobotoMedium-regular.fntdata"/><Relationship Id="rId86" Type="http://schemas.openxmlformats.org/officeDocument/2006/relationships/font" Target="fonts/RobotoMedium-boldItalic.fntdata"/><Relationship Id="rId85" Type="http://schemas.openxmlformats.org/officeDocument/2006/relationships/font" Target="fonts/RobotoMedium-italic.fntdata"/><Relationship Id="rId88" Type="http://schemas.openxmlformats.org/officeDocument/2006/relationships/font" Target="fonts/Roboto-bold.fntdata"/><Relationship Id="rId87" Type="http://schemas.openxmlformats.org/officeDocument/2006/relationships/font" Target="fonts/Roboto-regular.fntdata"/><Relationship Id="rId89" Type="http://schemas.openxmlformats.org/officeDocument/2006/relationships/font" Target="fonts/Roboto-italic.fntdata"/><Relationship Id="rId80" Type="http://schemas.openxmlformats.org/officeDocument/2006/relationships/font" Target="fonts/RobotoThin-bold.fntdata"/><Relationship Id="rId82" Type="http://schemas.openxmlformats.org/officeDocument/2006/relationships/font" Target="fonts/RobotoThin-boldItalic.fntdata"/><Relationship Id="rId81" Type="http://schemas.openxmlformats.org/officeDocument/2006/relationships/font" Target="fonts/RobotoThin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font" Target="fonts/RobotoThin-regular.fntdata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4068525ce9_2_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g4068525ce9_2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4068525ce9_2_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g4068525ce9_2_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4b88becf24_0_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g4b88becf24_0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4b88becf24_0_11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g4b88becf24_0_11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4b88becf24_0_2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g4b88becf24_0_2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4b88becf24_0_2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g4b88becf24_0_2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4b88becf24_0_2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g4b88becf24_0_2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4b88becf24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4b88becf24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4b88becf24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4b88becf24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4b88becf24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4b88becf24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4b88becf24_0_7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g4b88becf24_0_7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4068525ce9_2_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g4068525ce9_2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4b88becf24_0_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4b88becf24_0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4c39bc7c70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4c39bc7c70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4b88becf24_0_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4b88becf24_0_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4b88becf24_0_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4b88becf24_0_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4c39bc7c70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4c39bc7c70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4b88becf24_0_9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4b88becf24_0_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4b88becf24_0_10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4b88becf24_0_1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4b88becf24_0_10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4b88becf24_0_1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4068525ce9_2_2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g4068525ce9_2_2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4068525ce9_2_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g4068525ce9_2_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4068525ce9_2_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shutterstock_257600623</a:t>
            </a:r>
            <a:endParaRPr/>
          </a:p>
        </p:txBody>
      </p:sp>
      <p:sp>
        <p:nvSpPr>
          <p:cNvPr id="631" name="Google Shape;631;g4068525ce9_2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4c39bc7c70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4c39bc7c70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4068525ce9_2_3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g4068525ce9_2_3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4068525ce9_2_3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g4068525ce9_2_3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4068525ce9_2_3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g4068525ce9_2_3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4c39bc7c70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4c39bc7c70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4068525ce9_2_3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g4068525ce9_2_3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4068525ce9_2_3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g4068525ce9_2_3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4068525ce9_2_3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g4068525ce9_2_3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4068525ce9_2_3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g4068525ce9_2_3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4f5fdd55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4f5fdd55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4068525ce9_2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g4068525ce9_2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4068525ce9_2_3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g4068525ce9_2_3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4068525ce9_2_3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Send out Steps To Upload to Github.pdf</a:t>
            </a:r>
            <a:endParaRPr/>
          </a:p>
        </p:txBody>
      </p:sp>
      <p:sp>
        <p:nvSpPr>
          <p:cNvPr id="1143" name="Google Shape;1143;g4068525ce9_2_3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4068525ce9_2_3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g4068525ce9_2_3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4068525ce9_2_4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g4068525ce9_2_4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4b88becf24_0_1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4b88becf24_0_1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4b88becf24_0_1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4b88becf24_0_1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4068525ce9_2_4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g4068525ce9_2_4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4c39bc7c7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4c39bc7c7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4068525ce9_2_4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g4068525ce9_2_4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4068525ce9_2_4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g4068525ce9_2_4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4068525ce9_2_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g4068525ce9_2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4068525ce9_2_4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g4068525ce9_2_4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4068525ce9_2_4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g4068525ce9_2_4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4f5fdd556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4f5fdd556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Filename: </a:t>
            </a: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1-HTML_Git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4068525ce9_2_4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g4068525ce9_2_4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4068525ce9_2_4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g4068525ce9_2_4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4068525ce9_2_4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g4068525ce9_2_4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4068525ce9_2_4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g4068525ce9_2_4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4068525ce9_2_4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g4068525ce9_2_4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4b88becf24_0_11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g4b88becf24_0_1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4b88becf24_0_11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g4b88becf24_0_11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068525ce9_2_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g4068525ce9_2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4068525ce9_2_5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g4068525ce9_2_5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4bacc06d24_0_5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g4bacc06d24_0_5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4bacc06d24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4bacc06d24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4c39bc7c70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4c39bc7c70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4c39bc7c70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4c39bc7c70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4068525ce9_2_5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g4068525ce9_2_5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4068525ce9_2_5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quickexample_internalcss.html | 2-BasicCSS</a:t>
            </a:r>
            <a:endParaRPr sz="1000"/>
          </a:p>
        </p:txBody>
      </p:sp>
      <p:sp>
        <p:nvSpPr>
          <p:cNvPr id="1360" name="Google Shape;1360;g4068525ce9_2_5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4f5fdd556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4f5fdd556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3-HTML_CSS_Layout 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4068525ce9_2_5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g4068525ce9_2_5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4068525ce9_2_5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https://www.youtube.com/watch?v=kMBinXTCrXI&amp;list=PLgJ8UgkiorCnMLsUevoQRxH8t9bt7ne14&amp;index=2</a:t>
            </a:r>
            <a:endParaRPr/>
          </a:p>
        </p:txBody>
      </p:sp>
      <p:sp>
        <p:nvSpPr>
          <p:cNvPr id="1379" name="Google Shape;1379;g4068525ce9_2_5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g4068525ce9_2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4068525ce9_2_5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shutterstock_112957384</a:t>
            </a:r>
            <a:endParaRPr/>
          </a:p>
        </p:txBody>
      </p:sp>
      <p:sp>
        <p:nvSpPr>
          <p:cNvPr id="1384" name="Google Shape;1384;g4068525ce9_2_5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4068525ce9_2_5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g4068525ce9_2_5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4068525ce9_2_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g4068525ce9_2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4b863c7624_0_2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4b863c7624_0_2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4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3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image" Target="../media/image3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1.png"/><Relationship Id="rId3" Type="http://schemas.openxmlformats.org/officeDocument/2006/relationships/image" Target="../media/image1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1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0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 Only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6" name="Google Shape;56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8" name="Google Shape;5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" name="Google Shape;59;p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62" name="Google Shape;6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6" name="Google Shape;6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" name="Google Shape;6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9" name="Google Shape;69;p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72" name="Google Shape;7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6" name="Google Shape;76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9" name="Google Shape;79;p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6" name="Google Shape;86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" name="Google Shape;90;p1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3" name="Google Shape;93;p18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7" name="Google Shape;107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" name="Google Shape;109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2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5" name="Google Shape;115;p22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7" name="Google Shape;11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2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3" name="Google Shape;123;p23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0" name="Google Shape;130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2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2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" name="Google Shape;148;p26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9" name="Google Shape;1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2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" name="Google Shape;151;p2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" name="Google Shape;157;p27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" name="Google Shape;158;p2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" name="Google Shape;163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8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5" name="Google Shape;165;p28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" name="Google Shape;166;p28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7" name="Google Shape;167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" name="Google Shape;168;p2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" name="Google Shape;177;p2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2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82" name="Google Shape;182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3" name="Google Shape;183;p30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" name="Google Shape;185;p30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6" name="Google Shape;18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3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" name="Google Shape;192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3" name="Google Shape;19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" name="Google Shape;19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6" name="Google Shape;196;p3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7" name="Google Shape;197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8" name="Google Shape;198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" name="Google Shape;199;p3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00" name="Google Shape;200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1" name="Google Shape;201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" name="Google Shape;202;p3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03" name="Google Shape;203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4" name="Google Shape;204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" name="Google Shape;205;p3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6" name="Google Shape;206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7" name="Google Shape;207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" name="Google Shape;208;p31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" name="Google Shape;209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1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" name="Google Shape;213;p31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8" name="Google Shape;218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9" name="Google Shape;219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" name="Google Shape;221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2" name="Google Shape;222;p3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3" name="Google Shape;223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" name="Google Shape;224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" name="Google Shape;225;p3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6" name="Google Shape;226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" name="Google Shape;228;p3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9" name="Google Shape;229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" name="Google Shape;230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" name="Google Shape;231;p3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32" name="Google Shape;23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3" name="Google Shape;23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" name="Google Shape;234;p32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" name="Google Shape;235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9" name="Google Shape;239;p32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" name="Google Shape;240;p32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1" name="Google Shape;241;p3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42" name="Google Shape;24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9" name="Google Shape;249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0" name="Google Shape;250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" name="Google Shape;252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3" name="Google Shape;253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4" name="Google Shape;254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5" name="Google Shape;255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p33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7" name="Google Shape;257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9" name="Google Shape;25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3" name="Google Shape;26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7" name="Google Shape;26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1" name="Google Shape;27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5" name="Google Shape;27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33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" name="Google Shape;278;p33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" name="Google Shape;279;p3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" name="Google Shape;280;p33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" name="Google Shape;281;p33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 1">
  <p:cSld name="CUSTOM_2_7_1_3_1_1_3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6" name="Google Shape;286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8" name="Google Shape;28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9" name="Google Shape;289;p3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90" name="Google Shape;290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34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" name="Google Shape;293;p3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3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5" name="Google Shape;295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3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3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9" name="Google Shape;299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3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3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03" name="Google Shape;303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34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3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7" name="Google Shape;30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34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0" name="Google Shape;310;p3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11" name="Google Shape;311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2" name="Google Shape;312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3" name="Google Shape;313;p34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4" name="Google Shape;314;p34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5" name="Google Shape;315;p34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6" name="Google Shape;316;p34"/>
          <p:cNvSpPr txBox="1"/>
          <p:nvPr>
            <p:ph idx="7" type="subTitle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34"/>
          <p:cNvSpPr txBox="1"/>
          <p:nvPr>
            <p:ph idx="8" type="subTitle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1" name="Google Shape;321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22" name="Google Shape;32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4" name="Google Shape;324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5" name="Google Shape;325;p3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26" name="Google Shape;326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7" name="Google Shape;327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" name="Google Shape;328;p35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9" name="Google Shape;329;p3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0" name="Google Shape;330;p3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31" name="Google Shape;331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2" name="Google Shape;332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3" name="Google Shape;333;p3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3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35" name="Google Shape;335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6" name="Google Shape;336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3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" name="Google Shape;338;p3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39" name="Google Shape;339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0" name="Google Shape;340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3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2" name="Google Shape;342;p3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43" name="Google Shape;34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4" name="Google Shape;34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5" name="Google Shape;345;p3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3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47" name="Google Shape;347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8" name="Google Shape;348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5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35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1" name="Google Shape;351;p35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2" name="Google Shape;352;p3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3" name="Google Shape;353;p35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" name="Google Shape;357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8" name="Google Shape;358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61" name="Google Shape;361;p36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62" name="Google Shape;36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36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36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36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67" name="Google Shape;36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36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36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36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72" name="Google Shape;37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36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5" name="Google Shape;375;p36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p36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77" name="Google Shape;37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36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0" name="Google Shape;380;p36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36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82" name="Google Shape;38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36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5" name="Google Shape;385;p36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36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87" name="Google Shape;38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36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0" name="Google Shape;390;p36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36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92" name="Google Shape;39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36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8" name="Google Shape;398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" name="Google Shape;39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1" name="Google Shape;401;p3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" name="Google Shape;402;p3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37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6" name="Google Shape;406;p3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3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37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1" name="Google Shape;411;p3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2" name="Google Shape;412;p3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" name="Google Shape;415;p37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6" name="Google Shape;416;p3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" name="Google Shape;417;p3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37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1" name="Google Shape;421;p3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" name="Google Shape;422;p3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" name="Google Shape;425;p37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6" name="Google Shape;426;p3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3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" name="Google Shape;430;p37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1" name="Google Shape;431;p3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3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37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6" name="Google Shape;436;p3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7" name="Google Shape;437;p3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" name="Google Shape;440;p37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3" name="Google Shape;443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4" name="Google Shape;444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5" name="Google Shape;445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6" name="Google Shape;446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7" name="Google Shape;447;p3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3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49" name="Google Shape;44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38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3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3" name="Google Shape;453;p3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54" name="Google Shape;45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38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3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8" name="Google Shape;458;p3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59" name="Google Shape;45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38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2" name="Google Shape;462;p3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3" name="Google Shape;463;p3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64" name="Google Shape;46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38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7" name="Google Shape;467;p3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8" name="Google Shape;468;p3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69" name="Google Shape;46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0" name="Google Shape;47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1" name="Google Shape;471;p38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2" name="Google Shape;472;p3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3" name="Google Shape;473;p3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74" name="Google Shape;47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5" name="Google Shape;47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6" name="Google Shape;476;p38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7" name="Google Shape;477;p3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3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79" name="Google Shape;47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38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3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3" name="Google Shape;483;p3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84" name="Google Shape;48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5" name="Google Shape;48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6" name="Google Shape;486;p38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" name="Google Shape;492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93" name="Google Shape;493;p39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94" name="Google Shape;494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5" name="Google Shape;495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6" name="Google Shape;496;p39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9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98" name="Google Shape;498;p39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99" name="Google Shape;499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0" name="Google Shape;500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1" name="Google Shape;501;p39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9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03" name="Google Shape;503;p39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504" name="Google Shape;504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5" name="Google Shape;505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6" name="Google Shape;506;p39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9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0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3" name="Google Shape;513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4" name="Google Shape;51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16" name="Google Shape;516;p40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517" name="Google Shape;517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18" name="Google Shape;518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9" name="Google Shape;519;p40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40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" name="Google Shape;521;p40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2" name="Google Shape;522;p40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523" name="Google Shape;523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24" name="Google Shape;524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5" name="Google Shape;525;p40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6" name="Google Shape;526;p40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9" name="Google Shape;52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0" name="Google Shape;53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1" name="Google Shape;531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2" name="Google Shape;532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3" name="Google Shape;533;p41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4" name="Google Shape;534;p41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1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1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1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1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9" name="Google Shape;539;p41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0" name="Google Shape;540;p41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1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1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5" name="Google Shape;545;p41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6" name="Google Shape;546;p41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1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1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41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41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41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" name="Google Shape;552;p41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2_7_1_5_1_1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4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43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8" name="Google Shape;558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9" name="Google Shape;559;p4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0" name="Google Shape;5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3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62" name="Google Shape;562;p43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4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6" name="Google Shape;566;p4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7" name="Google Shape;567;p44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68" name="Google Shape;5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45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72" name="Google Shape;572;p45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6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77" name="Google Shape;577;p46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8" name="Google Shape;578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2" name="Google Shape;582;p47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3" name="Google Shape;583;p47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84" name="Google Shape;584;p47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5" name="Google Shape;585;p47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47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0" name="Google Shape;590;p48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91" name="Google Shape;591;p48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48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48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48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49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98" name="Google Shape;598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50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602" name="Google Shape;602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bg>
      <p:bgPr>
        <a:solidFill>
          <a:srgbClr val="404040"/>
        </a:solid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51"/>
          <p:cNvSpPr/>
          <p:nvPr/>
        </p:nvSpPr>
        <p:spPr>
          <a:xfrm>
            <a:off x="426890" y="2803209"/>
            <a:ext cx="6335862" cy="257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51"/>
          <p:cNvSpPr/>
          <p:nvPr/>
        </p:nvSpPr>
        <p:spPr>
          <a:xfrm>
            <a:off x="426890" y="3014288"/>
            <a:ext cx="3535510" cy="2550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607" name="Google Shape;607;p51"/>
          <p:cNvSpPr txBox="1"/>
          <p:nvPr>
            <p:ph type="title"/>
          </p:nvPr>
        </p:nvSpPr>
        <p:spPr>
          <a:xfrm>
            <a:off x="390606" y="2215156"/>
            <a:ext cx="8229601" cy="6538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0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showMasterSp="0" type="tx">
  <p:cSld name="TITLE_AND_BODY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2"/>
          <p:cNvSpPr/>
          <p:nvPr/>
        </p:nvSpPr>
        <p:spPr>
          <a:xfrm>
            <a:off x="-1" y="4814223"/>
            <a:ext cx="9155743" cy="343311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52"/>
          <p:cNvSpPr txBox="1"/>
          <p:nvPr>
            <p:ph type="title"/>
          </p:nvPr>
        </p:nvSpPr>
        <p:spPr>
          <a:xfrm>
            <a:off x="304800" y="0"/>
            <a:ext cx="5470527" cy="4903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11" name="Google Shape;611;p52"/>
          <p:cNvCxnSpPr/>
          <p:nvPr/>
        </p:nvCxnSpPr>
        <p:spPr>
          <a:xfrm>
            <a:off x="0" y="490390"/>
            <a:ext cx="9144001" cy="1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" showMasterSp="0">
  <p:cSld name="1_Blank">
    <p:bg>
      <p:bgPr>
        <a:solidFill>
          <a:srgbClr val="404040"/>
        </a:solid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53"/>
          <p:cNvSpPr/>
          <p:nvPr/>
        </p:nvSpPr>
        <p:spPr>
          <a:xfrm>
            <a:off x="426890" y="2803209"/>
            <a:ext cx="6335862" cy="257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53"/>
          <p:cNvSpPr txBox="1"/>
          <p:nvPr>
            <p:ph type="title"/>
          </p:nvPr>
        </p:nvSpPr>
        <p:spPr>
          <a:xfrm>
            <a:off x="390606" y="2215156"/>
            <a:ext cx="8229601" cy="6538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showMasterSp="0">
  <p:cSld name="Title Only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theme" Target="../theme/theme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533400" y="4898707"/>
            <a:ext cx="2787650" cy="1518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sp>
        <p:nvSpPr>
          <p:cNvPr id="52" name="Google Shape;52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4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Relationship Id="rId4" Type="http://schemas.openxmlformats.org/officeDocument/2006/relationships/image" Target="../media/image26.png"/><Relationship Id="rId5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Relationship Id="rId6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3.png"/><Relationship Id="rId4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40.png"/><Relationship Id="rId6" Type="http://schemas.openxmlformats.org/officeDocument/2006/relationships/image" Target="../media/image4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8.png"/><Relationship Id="rId4" Type="http://schemas.openxmlformats.org/officeDocument/2006/relationships/image" Target="../media/image32.png"/><Relationship Id="rId5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Relationship Id="rId4" Type="http://schemas.openxmlformats.org/officeDocument/2006/relationships/image" Target="../media/image32.png"/><Relationship Id="rId5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9.png"/><Relationship Id="rId4" Type="http://schemas.openxmlformats.org/officeDocument/2006/relationships/image" Target="../media/image32.png"/><Relationship Id="rId5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8.png"/><Relationship Id="rId4" Type="http://schemas.openxmlformats.org/officeDocument/2006/relationships/image" Target="../media/image32.png"/><Relationship Id="rId5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Relationship Id="rId4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Relationship Id="rId4" Type="http://schemas.openxmlformats.org/officeDocument/2006/relationships/image" Target="../media/image44.png"/><Relationship Id="rId5" Type="http://schemas.openxmlformats.org/officeDocument/2006/relationships/image" Target="../media/image26.png"/><Relationship Id="rId6" Type="http://schemas.openxmlformats.org/officeDocument/2006/relationships/image" Target="../media/image28.png"/><Relationship Id="rId7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www.codeschool.com/courses/try-git" TargetMode="External"/><Relationship Id="rId4" Type="http://schemas.openxmlformats.org/officeDocument/2006/relationships/image" Target="../media/image4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www.w3schools.com/tags/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5.png"/><Relationship Id="rId4" Type="http://schemas.openxmlformats.org/officeDocument/2006/relationships/image" Target="../media/image4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www.lipsum.com" TargetMode="External"/><Relationship Id="rId4" Type="http://schemas.openxmlformats.org/officeDocument/2006/relationships/hyperlink" Target="mailto:someplace@gmail.com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5.png"/><Relationship Id="rId4" Type="http://schemas.openxmlformats.org/officeDocument/2006/relationships/image" Target="../media/image5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1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s://www.youtube.com/watch?v=kMBinXTCrXI&amp;list=PLgJ8UgkiorCnMLsUevoQRxH8t9bt7ne14&amp;index=2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1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19.png"/><Relationship Id="rId7" Type="http://schemas.openxmlformats.org/officeDocument/2006/relationships/image" Target="../media/image38.png"/><Relationship Id="rId8" Type="http://schemas.openxmlformats.org/officeDocument/2006/relationships/image" Target="../media/image21.png"/><Relationship Id="rId11" Type="http://schemas.openxmlformats.org/officeDocument/2006/relationships/image" Target="../media/image29.png"/><Relationship Id="rId10" Type="http://schemas.openxmlformats.org/officeDocument/2006/relationships/image" Target="../media/image27.png"/><Relationship Id="rId13" Type="http://schemas.openxmlformats.org/officeDocument/2006/relationships/image" Target="../media/image39.png"/><Relationship Id="rId12" Type="http://schemas.openxmlformats.org/officeDocument/2006/relationships/image" Target="../media/image37.png"/><Relationship Id="rId1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1.2</a:t>
            </a:r>
            <a:endParaRPr/>
          </a:p>
        </p:txBody>
      </p:sp>
      <p:sp>
        <p:nvSpPr>
          <p:cNvPr id="622" name="Google Shape;622;p5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5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Git’n Pro with HTML/CSS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0" name="Google Shape;760;p64"/>
          <p:cNvGraphicFramePr/>
          <p:nvPr/>
        </p:nvGraphicFramePr>
        <p:xfrm>
          <a:off x="438938" y="1252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2649750"/>
                <a:gridCol w="2649750"/>
                <a:gridCol w="2649750"/>
              </a:tblGrid>
              <a:tr h="3664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Programming Team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2743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  <a:tc hMerge="1"/>
              </a:tr>
              <a:tr h="36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Maya Angelou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2743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E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Anne Sexton</a:t>
                      </a:r>
                      <a:endParaRPr/>
                    </a:p>
                  </a:txBody>
                  <a:tcPr marT="0" marB="0" marR="91425" marL="2743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A78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Gil Scott Heron</a:t>
                      </a:r>
                      <a:endParaRPr/>
                    </a:p>
                  </a:txBody>
                  <a:tcPr marT="0" marB="0" marR="91425" marL="2743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7E74"/>
                    </a:solidFill>
                  </a:tcPr>
                </a:tc>
              </a:tr>
              <a:tr h="255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61" name="Google Shape;761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Team’s Task</a:t>
            </a:r>
            <a:endParaRPr/>
          </a:p>
        </p:txBody>
      </p:sp>
      <p:sp>
        <p:nvSpPr>
          <p:cNvPr id="762" name="Google Shape;762;p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a list of creative works you’ve written in the past. </a:t>
            </a:r>
            <a:endParaRPr/>
          </a:p>
        </p:txBody>
      </p:sp>
      <p:pic>
        <p:nvPicPr>
          <p:cNvPr id="763" name="Google Shape;76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383" y="23155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64" name="Google Shape;764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0658" y="23155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65" name="Google Shape;765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31783" y="23155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65"/>
          <p:cNvSpPr/>
          <p:nvPr/>
        </p:nvSpPr>
        <p:spPr>
          <a:xfrm>
            <a:off x="5128200" y="1286825"/>
            <a:ext cx="2148900" cy="339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Maya Angelou’s version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1" name="Google Shape;771;p65"/>
          <p:cNvSpPr txBox="1"/>
          <p:nvPr>
            <p:ph idx="1" type="subTitle"/>
          </p:nvPr>
        </p:nvSpPr>
        <p:spPr>
          <a:xfrm>
            <a:off x="978375" y="1286825"/>
            <a:ext cx="4090500" cy="328500"/>
          </a:xfrm>
          <a:prstGeom prst="rect">
            <a:avLst/>
          </a:prstGeom>
          <a:solidFill>
            <a:srgbClr val="F7EF6A"/>
          </a:solidFill>
        </p:spPr>
        <p:txBody>
          <a:bodyPr anchorCtr="0" anchor="t" bIns="91425" lIns="10058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Maya Angelou is programming away.</a:t>
            </a:r>
            <a:endParaRPr b="1" sz="1100"/>
          </a:p>
        </p:txBody>
      </p:sp>
      <p:sp>
        <p:nvSpPr>
          <p:cNvPr id="772" name="Google Shape;772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 Angelou &amp; Gil Scott Heron Make Their Edits</a:t>
            </a:r>
            <a:endParaRPr/>
          </a:p>
        </p:txBody>
      </p:sp>
      <p:pic>
        <p:nvPicPr>
          <p:cNvPr id="773" name="Google Shape;7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9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74" name="Google Shape;77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300" y="81955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5" name="Google Shape;775;p65"/>
          <p:cNvSpPr/>
          <p:nvPr/>
        </p:nvSpPr>
        <p:spPr>
          <a:xfrm>
            <a:off x="5128200" y="3156875"/>
            <a:ext cx="2149200" cy="3285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 Scott Heron</a:t>
            </a: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’s version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6" name="Google Shape;776;p65"/>
          <p:cNvSpPr txBox="1"/>
          <p:nvPr>
            <p:ph idx="1" type="subTitle"/>
          </p:nvPr>
        </p:nvSpPr>
        <p:spPr>
          <a:xfrm>
            <a:off x="978375" y="3156875"/>
            <a:ext cx="4090500" cy="328500"/>
          </a:xfrm>
          <a:prstGeom prst="rect">
            <a:avLst/>
          </a:prstGeom>
          <a:solidFill>
            <a:srgbClr val="1D7E74"/>
          </a:solidFill>
        </p:spPr>
        <p:txBody>
          <a:bodyPr anchorCtr="0" anchor="t" bIns="91425" lIns="10058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</a:rPr>
              <a:t>Gil Scott Heron</a:t>
            </a:r>
            <a:r>
              <a:rPr b="1" lang="en" sz="1100">
                <a:solidFill>
                  <a:srgbClr val="FFFFFF"/>
                </a:solidFill>
              </a:rPr>
              <a:t> is programming away.</a:t>
            </a:r>
            <a:endParaRPr b="1" sz="1100">
              <a:solidFill>
                <a:srgbClr val="FFFFFF"/>
              </a:solidFill>
            </a:endParaRPr>
          </a:p>
        </p:txBody>
      </p:sp>
      <p:pic>
        <p:nvPicPr>
          <p:cNvPr id="777" name="Google Shape;77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9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78" name="Google Shape;778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4904" y="2610638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9" name="Google Shape;779;p65"/>
          <p:cNvSpPr/>
          <p:nvPr/>
        </p:nvSpPr>
        <p:spPr>
          <a:xfrm>
            <a:off x="5468325" y="16975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&lt;li&gt;On the Pulse of Morning&lt;/li&gt;</a:t>
            </a:r>
            <a:b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&lt;li&gt;I Know Why the Caged Bird Sings&lt;/li&gt;</a:t>
            </a:r>
            <a:b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&lt;li&gt;And Still I Rise&lt;/li&gt;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80" name="Google Shape;780;p65"/>
          <p:cNvSpPr/>
          <p:nvPr/>
        </p:nvSpPr>
        <p:spPr>
          <a:xfrm>
            <a:off x="5468325" y="3568752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&lt;li&gt;Free Will&lt;/li&gt;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&lt;li&gt;Pieces of a Man&lt;/li&gt;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Revolution Will Not Be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    Televised&lt;/li&gt;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t/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Different Solutions</a:t>
            </a:r>
            <a:endParaRPr/>
          </a:p>
        </p:txBody>
      </p:sp>
      <p:pic>
        <p:nvPicPr>
          <p:cNvPr id="786" name="Google Shape;78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300" y="81955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87" name="Google Shape;787;p66"/>
          <p:cNvSpPr/>
          <p:nvPr/>
        </p:nvSpPr>
        <p:spPr>
          <a:xfrm>
            <a:off x="6435350" y="1303725"/>
            <a:ext cx="2149200" cy="3285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 Scott Heron’s version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8" name="Google Shape;788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9979" y="84490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89" name="Google Shape;789;p66"/>
          <p:cNvSpPr/>
          <p:nvPr/>
        </p:nvSpPr>
        <p:spPr>
          <a:xfrm>
            <a:off x="5113575" y="2244325"/>
            <a:ext cx="39729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&lt;li&gt;Free Will&lt;/li&gt;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&lt;li&gt;Pieces of a Man&lt;/li&gt;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Revolution Will Not Be Televised&lt;/li&gt;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t/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grpSp>
        <p:nvGrpSpPr>
          <p:cNvPr id="790" name="Google Shape;790;p66"/>
          <p:cNvGrpSpPr/>
          <p:nvPr/>
        </p:nvGrpSpPr>
        <p:grpSpPr>
          <a:xfrm>
            <a:off x="3949221" y="2244316"/>
            <a:ext cx="1000748" cy="1186955"/>
            <a:chOff x="7722400" y="2661775"/>
            <a:chExt cx="1202100" cy="1425600"/>
          </a:xfrm>
        </p:grpSpPr>
        <p:sp>
          <p:nvSpPr>
            <p:cNvPr id="791" name="Google Shape;791;p66"/>
            <p:cNvSpPr/>
            <p:nvPr/>
          </p:nvSpPr>
          <p:spPr>
            <a:xfrm>
              <a:off x="7722400" y="2661775"/>
              <a:ext cx="1202100" cy="1425600"/>
            </a:xfrm>
            <a:prstGeom prst="rect">
              <a:avLst/>
            </a:prstGeom>
            <a:solidFill>
              <a:srgbClr val="C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DIFFERENT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792" name="Google Shape;792;p6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35113" y="2979146"/>
              <a:ext cx="976676" cy="97575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793" name="Google Shape;793;p66"/>
          <p:cNvSpPr/>
          <p:nvPr/>
        </p:nvSpPr>
        <p:spPr>
          <a:xfrm>
            <a:off x="431225" y="22504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&lt;li&gt;On the Pulse of Morning&lt;/li&gt;</a:t>
            </a:r>
            <a:b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&lt;li&gt;I Know Why the Caged Bird Sings&lt;/li&gt;</a:t>
            </a:r>
            <a:b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&lt;li&gt;And Still I Rise&lt;/li&gt;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94" name="Google Shape;794;p66"/>
          <p:cNvSpPr/>
          <p:nvPr/>
        </p:nvSpPr>
        <p:spPr>
          <a:xfrm>
            <a:off x="1928475" y="1306775"/>
            <a:ext cx="2148900" cy="339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Maya Angelou’s version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5" name="Google Shape;795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2025" y="1007588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96" name="Google Shape;796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95250" y="9455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Resolution</a:t>
            </a:r>
            <a:endParaRPr/>
          </a:p>
        </p:txBody>
      </p:sp>
      <p:pic>
        <p:nvPicPr>
          <p:cNvPr id="802" name="Google Shape;80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300" y="81955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03" name="Google Shape;803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904" y="2610638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04" name="Google Shape;804;p67"/>
          <p:cNvSpPr/>
          <p:nvPr/>
        </p:nvSpPr>
        <p:spPr>
          <a:xfrm>
            <a:off x="5926200" y="1286825"/>
            <a:ext cx="2646300" cy="2729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Let’s settle on this: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    &lt;li&gt;Poems&lt;/li&gt;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    &lt;li&gt;Albums&lt;/li&gt;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    &lt;li&gt;Songs&lt;/li&gt;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05" name="Google Shape;805;p67"/>
          <p:cNvSpPr/>
          <p:nvPr/>
        </p:nvSpPr>
        <p:spPr>
          <a:xfrm>
            <a:off x="2267925" y="16975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&lt;li&gt;On the Pulse of Morning&lt;/li&gt;</a:t>
            </a:r>
            <a:b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&lt;li&gt;I Know Why the Caged Bird Sings&lt;/li&gt;</a:t>
            </a:r>
            <a:b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&lt;li&gt;And Still I Rise&lt;/li&gt;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06" name="Google Shape;806;p67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fmla="val 16667" name="adj"/>
            </a:avLst>
          </a:prstGeom>
          <a:solidFill>
            <a:srgbClr val="F7EF6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Maya Angelou’s version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7" name="Google Shape;807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08" name="Google Shape;808;p67"/>
          <p:cNvSpPr/>
          <p:nvPr/>
        </p:nvSpPr>
        <p:spPr>
          <a:xfrm>
            <a:off x="1927800" y="3156875"/>
            <a:ext cx="2149200" cy="328500"/>
          </a:xfrm>
          <a:prstGeom prst="roundRect">
            <a:avLst>
              <a:gd fmla="val 16667" name="adj"/>
            </a:avLst>
          </a:prstGeom>
          <a:solidFill>
            <a:srgbClr val="4FA78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 Scott Heron’s version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9" name="Google Shape;80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15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10" name="Google Shape;810;p67"/>
          <p:cNvSpPr/>
          <p:nvPr/>
        </p:nvSpPr>
        <p:spPr>
          <a:xfrm>
            <a:off x="2267925" y="3568750"/>
            <a:ext cx="40263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&lt;li&gt;Free Will&lt;/li&gt;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&lt;li&gt;Pieces of a Man&lt;/li&gt;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Revolution Will Not Be Televised&lt;/li&gt;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t/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Anne Sexton Writes Her Own Version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6" name="Google Shape;816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4300" y="81955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17" name="Google Shape;817;p68"/>
          <p:cNvSpPr/>
          <p:nvPr/>
        </p:nvSpPr>
        <p:spPr>
          <a:xfrm>
            <a:off x="2267925" y="1697521"/>
            <a:ext cx="3776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Double Image&lt;/li&gt;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&lt;li&gt;Heart’s Needle&lt;/li&gt;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&lt;li&gt;Baby Picture&lt;/li&gt;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t/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18" name="Google Shape;818;p68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Anne Sexton</a:t>
            </a: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’s version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9" name="Google Shape;81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Anne Sexton O</a:t>
            </a:r>
            <a:r>
              <a:rPr lang="en"/>
              <a:t>verwrites the Work of Her Teammates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5" name="Google Shape;825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4300" y="984675"/>
            <a:ext cx="1563825" cy="1563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26" name="Google Shape;826;p69"/>
          <p:cNvSpPr/>
          <p:nvPr/>
        </p:nvSpPr>
        <p:spPr>
          <a:xfrm>
            <a:off x="2230348" y="1164938"/>
            <a:ext cx="4851000" cy="13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0" lang="en" sz="2400" u="none" cap="none" strike="noStrik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 </a:t>
            </a:r>
            <a:endParaRPr i="0" sz="2400" u="none" cap="none" strike="noStrike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0" lang="en" sz="2400" u="none" cap="none" strike="noStrik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</a:t>
            </a:r>
            <a:endParaRPr sz="2400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0" lang="en" sz="2400" u="none" cap="none" strike="noStrik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</a:t>
            </a:r>
            <a:endParaRPr sz="2400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827" name="Google Shape;827;p69"/>
          <p:cNvGraphicFramePr/>
          <p:nvPr/>
        </p:nvGraphicFramePr>
        <p:xfrm>
          <a:off x="428375" y="2914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3985950"/>
                <a:gridCol w="3985950"/>
              </a:tblGrid>
              <a:tr h="1607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&lt;ul&gt; 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&lt;li&gt;Poems&lt;/li&gt;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&lt;li&gt;Albums&lt;/li&gt;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&lt;li&gt;Songs&lt;/li&gt;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&lt;/ul&gt;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365750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&lt;ul&gt; 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&lt;li&gt;The Double Image&lt;/li&gt;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&lt;li&gt;45 Mercy Street&lt;/li&gt;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&lt;li&gt;The Road Back&lt;/li&gt;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&lt;/ul&gt;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365750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828" name="Google Shape;828;p69"/>
          <p:cNvSpPr/>
          <p:nvPr/>
        </p:nvSpPr>
        <p:spPr>
          <a:xfrm>
            <a:off x="4097475" y="3384300"/>
            <a:ext cx="764100" cy="65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9" name="Google Shape;829;p69"/>
          <p:cNvCxnSpPr/>
          <p:nvPr/>
        </p:nvCxnSpPr>
        <p:spPr>
          <a:xfrm>
            <a:off x="847950" y="3444900"/>
            <a:ext cx="18357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0" name="Google Shape;830;p69"/>
          <p:cNvCxnSpPr/>
          <p:nvPr/>
        </p:nvCxnSpPr>
        <p:spPr>
          <a:xfrm>
            <a:off x="847950" y="3711750"/>
            <a:ext cx="18357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1" name="Google Shape;831;p69"/>
          <p:cNvCxnSpPr/>
          <p:nvPr/>
        </p:nvCxnSpPr>
        <p:spPr>
          <a:xfrm>
            <a:off x="847950" y="3978600"/>
            <a:ext cx="18357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2" name="Google Shape;832;p69"/>
          <p:cNvCxnSpPr/>
          <p:nvPr/>
        </p:nvCxnSpPr>
        <p:spPr>
          <a:xfrm>
            <a:off x="680250" y="4261450"/>
            <a:ext cx="9783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3" name="Google Shape;833;p69"/>
          <p:cNvCxnSpPr/>
          <p:nvPr/>
        </p:nvCxnSpPr>
        <p:spPr>
          <a:xfrm>
            <a:off x="680250" y="3178050"/>
            <a:ext cx="9783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70"/>
          <p:cNvSpPr/>
          <p:nvPr/>
        </p:nvSpPr>
        <p:spPr>
          <a:xfrm>
            <a:off x="425175" y="1564050"/>
            <a:ext cx="5935500" cy="633600"/>
          </a:xfrm>
          <a:prstGeom prst="roundRect">
            <a:avLst>
              <a:gd fmla="val 16667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6400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Today we fret and pull on wheels, ignore our regular loss of  time…” Or maybe we should just use Git.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9" name="Google Shape;839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Group Project</a:t>
            </a:r>
            <a:endParaRPr/>
          </a:p>
        </p:txBody>
      </p:sp>
      <p:sp>
        <p:nvSpPr>
          <p:cNvPr id="840" name="Google Shape;840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Lesson:</a:t>
            </a:r>
            <a:r>
              <a:rPr lang="en"/>
              <a:t> You should use version control because it </a:t>
            </a:r>
            <a:r>
              <a:rPr lang="en"/>
              <a:t>helps you manage </a:t>
            </a:r>
            <a:r>
              <a:rPr lang="en">
                <a:solidFill>
                  <a:schemeClr val="dk1"/>
                </a:solidFill>
              </a:rPr>
              <a:t>multiple developers working on a single</a:t>
            </a:r>
            <a:r>
              <a:rPr lang="en"/>
              <a:t> codebase. </a:t>
            </a:r>
            <a:endParaRPr/>
          </a:p>
        </p:txBody>
      </p:sp>
      <p:pic>
        <p:nvPicPr>
          <p:cNvPr id="841" name="Google Shape;84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383" y="25441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42" name="Google Shape;842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0658" y="25441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43" name="Google Shape;843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31783" y="25441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44" name="Google Shape;844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650" y="1603725"/>
            <a:ext cx="533700" cy="5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Version Control</a:t>
            </a:r>
            <a:endParaRPr/>
          </a:p>
        </p:txBody>
      </p:sp>
      <p:sp>
        <p:nvSpPr>
          <p:cNvPr id="850" name="Google Shape;850;p71"/>
          <p:cNvSpPr txBox="1"/>
          <p:nvPr>
            <p:ph idx="1" type="subTitle"/>
          </p:nvPr>
        </p:nvSpPr>
        <p:spPr>
          <a:xfrm>
            <a:off x="0" y="675975"/>
            <a:ext cx="9144000" cy="13632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p</a:t>
            </a:r>
            <a:r>
              <a:rPr lang="en"/>
              <a:t>rovides an organized system for managing code when multiple developers work on a project at the same time.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Benefits of Git</a:t>
            </a:r>
            <a:endParaRPr b="1"/>
          </a:p>
        </p:txBody>
      </p:sp>
      <p:sp>
        <p:nvSpPr>
          <p:cNvPr id="851" name="Google Shape;851;p71"/>
          <p:cNvSpPr/>
          <p:nvPr/>
        </p:nvSpPr>
        <p:spPr>
          <a:xfrm>
            <a:off x="1352550" y="22932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2" name="Google Shape;852;p71"/>
          <p:cNvGrpSpPr/>
          <p:nvPr/>
        </p:nvGrpSpPr>
        <p:grpSpPr>
          <a:xfrm>
            <a:off x="457200" y="2293213"/>
            <a:ext cx="776889" cy="621300"/>
            <a:chOff x="457200" y="1378813"/>
            <a:chExt cx="776889" cy="621300"/>
          </a:xfrm>
        </p:grpSpPr>
        <p:sp>
          <p:nvSpPr>
            <p:cNvPr id="853" name="Google Shape;853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54" name="Google Shape;854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5" name="Google Shape;855;p71"/>
          <p:cNvGrpSpPr/>
          <p:nvPr/>
        </p:nvGrpSpPr>
        <p:grpSpPr>
          <a:xfrm>
            <a:off x="457200" y="3143125"/>
            <a:ext cx="776889" cy="621300"/>
            <a:chOff x="457200" y="1378813"/>
            <a:chExt cx="776889" cy="621300"/>
          </a:xfrm>
        </p:grpSpPr>
        <p:sp>
          <p:nvSpPr>
            <p:cNvPr id="856" name="Google Shape;856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57" name="Google Shape;857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8" name="Google Shape;858;p71"/>
          <p:cNvSpPr txBox="1"/>
          <p:nvPr>
            <p:ph idx="1" type="subTitle"/>
          </p:nvPr>
        </p:nvSpPr>
        <p:spPr>
          <a:xfrm>
            <a:off x="-12300" y="23124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process for resolving conflicts in code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9" name="Google Shape;859;p71"/>
          <p:cNvSpPr/>
          <p:nvPr/>
        </p:nvSpPr>
        <p:spPr>
          <a:xfrm>
            <a:off x="1352550" y="3145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71"/>
          <p:cNvSpPr txBox="1"/>
          <p:nvPr>
            <p:ph idx="2" type="subTitle"/>
          </p:nvPr>
        </p:nvSpPr>
        <p:spPr>
          <a:xfrm>
            <a:off x="-12300" y="31479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Version history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1" name="Google Shape;86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0425" y="1632700"/>
            <a:ext cx="533700" cy="5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Group Project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Branch = personal copy</a:t>
            </a:r>
            <a:endParaRPr/>
          </a:p>
        </p:txBody>
      </p:sp>
      <p:sp>
        <p:nvSpPr>
          <p:cNvPr id="868" name="Google Shape;868;p72"/>
          <p:cNvSpPr/>
          <p:nvPr/>
        </p:nvSpPr>
        <p:spPr>
          <a:xfrm>
            <a:off x="3179800" y="1459263"/>
            <a:ext cx="27111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9" name="Google Shape;86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0840" y="3033775"/>
            <a:ext cx="1299225" cy="1299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70" name="Google Shape;870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7724" y="3033788"/>
            <a:ext cx="1299225" cy="1299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71" name="Google Shape;871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74590" y="3033788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72" name="Google Shape;872;p72"/>
          <p:cNvSpPr/>
          <p:nvPr/>
        </p:nvSpPr>
        <p:spPr>
          <a:xfrm>
            <a:off x="1959713" y="4207425"/>
            <a:ext cx="1621500" cy="226800"/>
          </a:xfrm>
          <a:prstGeom prst="roundRect">
            <a:avLst>
              <a:gd fmla="val 16667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Maya’s Personal Branch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3" name="Google Shape;873;p72"/>
          <p:cNvSpPr/>
          <p:nvPr/>
        </p:nvSpPr>
        <p:spPr>
          <a:xfrm>
            <a:off x="3786575" y="4207425"/>
            <a:ext cx="1621500" cy="226800"/>
          </a:xfrm>
          <a:prstGeom prst="roundRect">
            <a:avLst>
              <a:gd fmla="val 16667" name="adj"/>
            </a:avLst>
          </a:prstGeom>
          <a:solidFill>
            <a:srgbClr val="4FA7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Anne’s Personal Branch</a:t>
            </a:r>
            <a:endParaRPr b="1"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4" name="Google Shape;874;p72"/>
          <p:cNvSpPr/>
          <p:nvPr/>
        </p:nvSpPr>
        <p:spPr>
          <a:xfrm>
            <a:off x="5655888" y="4207425"/>
            <a:ext cx="1621500" cy="226800"/>
          </a:xfrm>
          <a:prstGeom prst="roundRect">
            <a:avLst>
              <a:gd fmla="val 16667" name="adj"/>
            </a:avLst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Gil’s Personal Branch</a:t>
            </a:r>
            <a:endParaRPr b="1"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5" name="Google Shape;875;p72"/>
          <p:cNvSpPr/>
          <p:nvPr/>
        </p:nvSpPr>
        <p:spPr>
          <a:xfrm rot="2767103">
            <a:off x="5318104" y="2344311"/>
            <a:ext cx="967294" cy="227229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72"/>
          <p:cNvSpPr/>
          <p:nvPr/>
        </p:nvSpPr>
        <p:spPr>
          <a:xfrm flipH="1" rot="-2767103">
            <a:off x="2909279" y="2344311"/>
            <a:ext cx="967294" cy="227229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72"/>
          <p:cNvSpPr/>
          <p:nvPr/>
        </p:nvSpPr>
        <p:spPr>
          <a:xfrm rot="5406398">
            <a:off x="4113742" y="2344374"/>
            <a:ext cx="967202" cy="227100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72"/>
          <p:cNvSpPr/>
          <p:nvPr/>
        </p:nvSpPr>
        <p:spPr>
          <a:xfrm>
            <a:off x="3179800" y="1944275"/>
            <a:ext cx="27111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Personal</a:t>
            </a: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 Goes to Work</a:t>
            </a:r>
            <a:endParaRPr/>
          </a:p>
        </p:txBody>
      </p:sp>
      <p:pic>
        <p:nvPicPr>
          <p:cNvPr id="884" name="Google Shape;88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300" y="81955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85" name="Google Shape;885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904" y="2610638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86" name="Google Shape;886;p73"/>
          <p:cNvSpPr/>
          <p:nvPr/>
        </p:nvSpPr>
        <p:spPr>
          <a:xfrm>
            <a:off x="2267925" y="1697524"/>
            <a:ext cx="3776100" cy="110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87" name="Google Shape;887;p73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fmla="val 16667" name="adj"/>
            </a:avLst>
          </a:prstGeom>
          <a:solidFill>
            <a:srgbClr val="F7EF6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Maya Angelou’s version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8" name="Google Shape;888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89" name="Google Shape;889;p73"/>
          <p:cNvSpPr/>
          <p:nvPr/>
        </p:nvSpPr>
        <p:spPr>
          <a:xfrm>
            <a:off x="1927800" y="3156875"/>
            <a:ext cx="2149200" cy="328500"/>
          </a:xfrm>
          <a:prstGeom prst="roundRect">
            <a:avLst>
              <a:gd fmla="val 16667" name="adj"/>
            </a:avLst>
          </a:prstGeom>
          <a:solidFill>
            <a:srgbClr val="4FA78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 Scott Heron’s version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0" name="Google Shape;890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15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91" name="Google Shape;891;p73"/>
          <p:cNvSpPr/>
          <p:nvPr/>
        </p:nvSpPr>
        <p:spPr>
          <a:xfrm>
            <a:off x="2267925" y="3568750"/>
            <a:ext cx="4261800" cy="110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&lt;li&gt;Free Will&lt;/li&gt;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&lt;li&gt;Pieces of a Man&lt;/li&gt;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Revolution Will Not Be Televised&lt;/li&gt;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t/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6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Items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74"/>
          <p:cNvSpPr txBox="1"/>
          <p:nvPr>
            <p:ph idx="1" type="subTitle"/>
          </p:nvPr>
        </p:nvSpPr>
        <p:spPr>
          <a:xfrm>
            <a:off x="0" y="1316913"/>
            <a:ext cx="2220600" cy="295800"/>
          </a:xfrm>
          <a:prstGeom prst="rect">
            <a:avLst/>
          </a:prstGeom>
          <a:solidFill>
            <a:srgbClr val="F3F3F3"/>
          </a:solidFill>
        </p:spPr>
        <p:txBody>
          <a:bodyPr anchorCtr="0" anchor="ctr" bIns="0" lIns="45720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No c</a:t>
            </a:r>
            <a:r>
              <a:rPr b="1" lang="en" sz="1400"/>
              <a:t>o</a:t>
            </a:r>
            <a:r>
              <a:rPr b="1" lang="en" sz="1400"/>
              <a:t>de conflicts</a:t>
            </a:r>
            <a:r>
              <a:rPr b="1" lang="en"/>
              <a:t> </a:t>
            </a:r>
            <a:endParaRPr b="1"/>
          </a:p>
        </p:txBody>
      </p:sp>
      <p:sp>
        <p:nvSpPr>
          <p:cNvPr id="897" name="Google Shape;897;p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 Angelou pushes (uploads) her code changes into the main branch. </a:t>
            </a:r>
            <a:endParaRPr/>
          </a:p>
        </p:txBody>
      </p:sp>
      <p:sp>
        <p:nvSpPr>
          <p:cNvPr id="898" name="Google Shape;898;p74"/>
          <p:cNvSpPr/>
          <p:nvPr/>
        </p:nvSpPr>
        <p:spPr>
          <a:xfrm>
            <a:off x="2982400" y="3750925"/>
            <a:ext cx="2115900" cy="295800"/>
          </a:xfrm>
          <a:prstGeom prst="roundRect">
            <a:avLst>
              <a:gd fmla="val 16667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Maya’s Personal Branch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9" name="Google Shape;8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188" y="964575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74"/>
          <p:cNvSpPr/>
          <p:nvPr/>
        </p:nvSpPr>
        <p:spPr>
          <a:xfrm>
            <a:off x="2982400" y="2007200"/>
            <a:ext cx="22647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1" name="Google Shape;90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17193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02" name="Google Shape;902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2115" y="3269425"/>
            <a:ext cx="1299225" cy="1299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03" name="Google Shape;903;p74"/>
          <p:cNvSpPr/>
          <p:nvPr/>
        </p:nvSpPr>
        <p:spPr>
          <a:xfrm flipH="1" rot="5393602">
            <a:off x="4774042" y="2972674"/>
            <a:ext cx="967202" cy="227100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4" name="Google Shape;90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34471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05" name="Google Shape;905;p74"/>
          <p:cNvSpPr/>
          <p:nvPr/>
        </p:nvSpPr>
        <p:spPr>
          <a:xfrm>
            <a:off x="5419100" y="15244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sp>
        <p:nvSpPr>
          <p:cNvPr id="906" name="Google Shape;906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 Angelou Pushes First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" name="Google Shape;91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7225" y="1320300"/>
            <a:ext cx="1149174" cy="1149174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75"/>
          <p:cNvSpPr txBox="1"/>
          <p:nvPr>
            <p:ph type="title"/>
          </p:nvPr>
        </p:nvSpPr>
        <p:spPr>
          <a:xfrm>
            <a:off x="237100" y="2469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Rule: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Pull first, and then push your changes.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76"/>
          <p:cNvSpPr/>
          <p:nvPr/>
        </p:nvSpPr>
        <p:spPr>
          <a:xfrm rot="5406398">
            <a:off x="4821042" y="2673049"/>
            <a:ext cx="967202" cy="227100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Gil Scott Heron’s Edits Are Ready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76"/>
          <p:cNvSpPr txBox="1"/>
          <p:nvPr>
            <p:ph idx="1" type="subTitle"/>
          </p:nvPr>
        </p:nvSpPr>
        <p:spPr>
          <a:xfrm>
            <a:off x="0" y="837675"/>
            <a:ext cx="9144000" cy="364800"/>
          </a:xfrm>
          <a:prstGeom prst="rect">
            <a:avLst/>
          </a:prstGeom>
        </p:spPr>
        <p:txBody>
          <a:bodyPr anchorCtr="0" anchor="t" bIns="91425" lIns="914400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Rule: </a:t>
            </a:r>
            <a:r>
              <a:rPr lang="en">
                <a:solidFill>
                  <a:schemeClr val="dk1"/>
                </a:solidFill>
              </a:rPr>
              <a:t>Pull first, and then push your changes.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0" name="Google Shape;92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75" y="790500"/>
            <a:ext cx="533700" cy="5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76"/>
          <p:cNvSpPr/>
          <p:nvPr/>
        </p:nvSpPr>
        <p:spPr>
          <a:xfrm>
            <a:off x="2982400" y="3750925"/>
            <a:ext cx="2115900" cy="295800"/>
          </a:xfrm>
          <a:prstGeom prst="roundRect">
            <a:avLst>
              <a:gd fmla="val 16667" name="adj"/>
            </a:avLst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</a:t>
            </a: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’s Personal Branch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2" name="Google Shape;922;p76"/>
          <p:cNvSpPr/>
          <p:nvPr/>
        </p:nvSpPr>
        <p:spPr>
          <a:xfrm>
            <a:off x="2982400" y="2007200"/>
            <a:ext cx="22647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3" name="Google Shape;92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17193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24" name="Google Shape;92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34471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25" name="Google Shape;925;p76"/>
          <p:cNvSpPr/>
          <p:nvPr/>
        </p:nvSpPr>
        <p:spPr>
          <a:xfrm>
            <a:off x="5419100" y="15244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26" name="Google Shape;926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97040" y="3181213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Gil Scott Heron Conflicts with the Master Branch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2" name="Google Shape;932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338" y="673637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77"/>
          <p:cNvSpPr/>
          <p:nvPr/>
        </p:nvSpPr>
        <p:spPr>
          <a:xfrm>
            <a:off x="1028175" y="755125"/>
            <a:ext cx="39645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Gi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 sees a conflict.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solidFill>
                <a:srgbClr val="FF26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t/>
            </a:r>
            <a:endParaRPr b="1" sz="1200">
              <a:solidFill>
                <a:srgbClr val="FF26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34" name="Google Shape;934;p77"/>
          <p:cNvSpPr/>
          <p:nvPr/>
        </p:nvSpPr>
        <p:spPr>
          <a:xfrm rot="5406398">
            <a:off x="7259442" y="2825449"/>
            <a:ext cx="967202" cy="227100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77"/>
          <p:cNvSpPr/>
          <p:nvPr/>
        </p:nvSpPr>
        <p:spPr>
          <a:xfrm>
            <a:off x="5420800" y="3750925"/>
            <a:ext cx="2115900" cy="295800"/>
          </a:xfrm>
          <a:prstGeom prst="roundRect">
            <a:avLst>
              <a:gd fmla="val 16667" name="adj"/>
            </a:avLst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Gil’s Personal Branch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6" name="Google Shape;936;p77"/>
          <p:cNvSpPr/>
          <p:nvPr/>
        </p:nvSpPr>
        <p:spPr>
          <a:xfrm>
            <a:off x="5420800" y="2159600"/>
            <a:ext cx="22647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7" name="Google Shape;937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6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38" name="Google Shape;938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650" y="3599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39" name="Google Shape;939;p77"/>
          <p:cNvSpPr/>
          <p:nvPr/>
        </p:nvSpPr>
        <p:spPr>
          <a:xfrm>
            <a:off x="7857500" y="16768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40" name="Google Shape;940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35440" y="3333613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41" name="Google Shape;941;p77"/>
          <p:cNvSpPr txBox="1"/>
          <p:nvPr/>
        </p:nvSpPr>
        <p:spPr>
          <a:xfrm>
            <a:off x="1128975" y="1116138"/>
            <a:ext cx="3964500" cy="176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 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</a:t>
            </a: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li</a:t>
            </a: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 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Kobe Resolves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78"/>
          <p:cNvSpPr/>
          <p:nvPr/>
        </p:nvSpPr>
        <p:spPr>
          <a:xfrm>
            <a:off x="5725600" y="2988925"/>
            <a:ext cx="2115900" cy="295800"/>
          </a:xfrm>
          <a:prstGeom prst="roundRect">
            <a:avLst>
              <a:gd fmla="val 16667" name="adj"/>
            </a:avLst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Gil’s Personal Branch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8" name="Google Shape;94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2450" y="2837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49" name="Google Shape;949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0240" y="2571613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50" name="Google Shape;950;p78"/>
          <p:cNvSpPr/>
          <p:nvPr/>
        </p:nvSpPr>
        <p:spPr>
          <a:xfrm>
            <a:off x="4914900" y="830425"/>
            <a:ext cx="2358600" cy="129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&lt;li&gt;Poems&lt;/li&gt;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&lt;li&gt;Albums&lt;/li&gt;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&lt;li&gt;Songs&lt;/li&gt;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51" name="Google Shape;951;p78"/>
          <p:cNvSpPr txBox="1"/>
          <p:nvPr/>
        </p:nvSpPr>
        <p:spPr>
          <a:xfrm>
            <a:off x="324325" y="810325"/>
            <a:ext cx="3964500" cy="1849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 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Gil Scott Heron</a:t>
            </a:r>
            <a:r>
              <a:rPr lang="en">
                <a:solidFill>
                  <a:schemeClr val="dk1"/>
                </a:solidFill>
              </a:rPr>
              <a:t> Fixes and Pushes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57" name="Google Shape;957;p79"/>
          <p:cNvSpPr/>
          <p:nvPr/>
        </p:nvSpPr>
        <p:spPr>
          <a:xfrm>
            <a:off x="1321400" y="1651400"/>
            <a:ext cx="30141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 code conflicts 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958" name="Google Shape;95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762" y="1374575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79"/>
          <p:cNvSpPr/>
          <p:nvPr/>
        </p:nvSpPr>
        <p:spPr>
          <a:xfrm flipH="1" rot="5393696">
            <a:off x="7170349" y="3098150"/>
            <a:ext cx="1145102" cy="227100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79"/>
          <p:cNvSpPr/>
          <p:nvPr/>
        </p:nvSpPr>
        <p:spPr>
          <a:xfrm>
            <a:off x="5420800" y="3750925"/>
            <a:ext cx="2115900" cy="295800"/>
          </a:xfrm>
          <a:prstGeom prst="roundRect">
            <a:avLst>
              <a:gd fmla="val 16667" name="adj"/>
            </a:avLst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Gil’s Personal Branch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1" name="Google Shape;961;p79"/>
          <p:cNvSpPr/>
          <p:nvPr/>
        </p:nvSpPr>
        <p:spPr>
          <a:xfrm>
            <a:off x="5420800" y="2159600"/>
            <a:ext cx="22647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2" name="Google Shape;962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6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63" name="Google Shape;963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650" y="3599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64" name="Google Shape;964;p79"/>
          <p:cNvSpPr/>
          <p:nvPr/>
        </p:nvSpPr>
        <p:spPr>
          <a:xfrm>
            <a:off x="4985275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65" name="Google Shape;965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35440" y="3333613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66" name="Google Shape;966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760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67" name="Google Shape;967;p79"/>
          <p:cNvSpPr/>
          <p:nvPr/>
        </p:nvSpPr>
        <p:spPr>
          <a:xfrm>
            <a:off x="7857500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sp>
        <p:nvSpPr>
          <p:cNvPr id="968" name="Google Shape;968;p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Gil pushes (uploads) his revision to the main branch.</a:t>
            </a:r>
            <a:endParaRPr/>
          </a:p>
        </p:txBody>
      </p:sp>
      <p:sp>
        <p:nvSpPr>
          <p:cNvPr id="969" name="Google Shape;969;p79"/>
          <p:cNvSpPr txBox="1"/>
          <p:nvPr/>
        </p:nvSpPr>
        <p:spPr>
          <a:xfrm>
            <a:off x="1356875" y="2003750"/>
            <a:ext cx="2697900" cy="1595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&lt;li&gt;Poems&lt;/li&gt;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&lt;li&gt;Albums&lt;/li&gt;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&lt;li&gt;Songs&lt;/li&gt;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Anne Sexton Starts Her Work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80"/>
          <p:cNvSpPr txBox="1"/>
          <p:nvPr>
            <p:ph idx="1" type="subTitle"/>
          </p:nvPr>
        </p:nvSpPr>
        <p:spPr>
          <a:xfrm>
            <a:off x="0" y="837675"/>
            <a:ext cx="9144000" cy="364800"/>
          </a:xfrm>
          <a:prstGeom prst="rect">
            <a:avLst/>
          </a:prstGeom>
        </p:spPr>
        <p:txBody>
          <a:bodyPr anchorCtr="0" anchor="t" bIns="91425" lIns="914400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Rule: </a:t>
            </a:r>
            <a:r>
              <a:rPr lang="en">
                <a:solidFill>
                  <a:schemeClr val="dk1"/>
                </a:solidFill>
              </a:rPr>
              <a:t>P</a:t>
            </a:r>
            <a:r>
              <a:rPr lang="en">
                <a:solidFill>
                  <a:schemeClr val="dk1"/>
                </a:solidFill>
              </a:rPr>
              <a:t>ull first, and then push your changes.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6" name="Google Shape;97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75" y="790500"/>
            <a:ext cx="533700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4251" y="1839533"/>
            <a:ext cx="2166975" cy="2166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78" name="Google Shape;978;p80"/>
          <p:cNvSpPr txBox="1"/>
          <p:nvPr>
            <p:ph idx="1" type="subTitle"/>
          </p:nvPr>
        </p:nvSpPr>
        <p:spPr>
          <a:xfrm>
            <a:off x="3192000" y="2073613"/>
            <a:ext cx="5964300" cy="1971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look into my face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and you will know that crimes dropped upon me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as from a high building…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…by which I mean, I broke the rules.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81"/>
          <p:cNvSpPr/>
          <p:nvPr/>
        </p:nvSpPr>
        <p:spPr>
          <a:xfrm>
            <a:off x="5694900" y="2310384"/>
            <a:ext cx="22647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4" name="Google Shape;984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Anne Sexton </a:t>
            </a:r>
            <a:r>
              <a:rPr lang="en"/>
              <a:t>Pushes</a:t>
            </a:r>
            <a:r>
              <a:rPr lang="en">
                <a:solidFill>
                  <a:schemeClr val="dk1"/>
                </a:solidFill>
              </a:rPr>
              <a:t> 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81"/>
          <p:cNvSpPr txBox="1"/>
          <p:nvPr>
            <p:ph idx="1" type="subTitle"/>
          </p:nvPr>
        </p:nvSpPr>
        <p:spPr>
          <a:xfrm>
            <a:off x="0" y="675975"/>
            <a:ext cx="9144000" cy="468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Anne Sexton pushes (uploads) her revision to the main branch, but she doesn’t pull first. Because she did not pull first, she sees n</a:t>
            </a:r>
            <a:r>
              <a:rPr lang="en"/>
              <a:t>o conflicts in the code </a:t>
            </a:r>
            <a:br>
              <a:rPr lang="en"/>
            </a:br>
            <a:r>
              <a:rPr lang="en"/>
              <a:t>(and doesn’t get Gil’s work!). </a:t>
            </a:r>
            <a:r>
              <a:rPr b="1" lang="en">
                <a:solidFill>
                  <a:srgbClr val="FF0000"/>
                </a:solidFill>
              </a:rPr>
              <a:t>This is not what we want.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86" name="Google Shape;986;p81"/>
          <p:cNvSpPr/>
          <p:nvPr/>
        </p:nvSpPr>
        <p:spPr>
          <a:xfrm flipH="1" rot="5393696">
            <a:off x="6865549" y="3250550"/>
            <a:ext cx="1145102" cy="227100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81"/>
          <p:cNvSpPr/>
          <p:nvPr/>
        </p:nvSpPr>
        <p:spPr>
          <a:xfrm>
            <a:off x="4904275" y="3903325"/>
            <a:ext cx="2327700" cy="295800"/>
          </a:xfrm>
          <a:prstGeom prst="roundRect">
            <a:avLst>
              <a:gd fmla="val 16667" name="adj"/>
            </a:avLst>
          </a:prstGeom>
          <a:solidFill>
            <a:srgbClr val="4FA7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Anne’</a:t>
            </a: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 Personal Branch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8" name="Google Shape;988;p81"/>
          <p:cNvSpPr/>
          <p:nvPr/>
        </p:nvSpPr>
        <p:spPr>
          <a:xfrm>
            <a:off x="4125400" y="2312000"/>
            <a:ext cx="22647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9" name="Google Shape;98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2250" y="20241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90" name="Google Shape;99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2850" y="37519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91" name="Google Shape;991;p81"/>
          <p:cNvSpPr/>
          <p:nvPr/>
        </p:nvSpPr>
        <p:spPr>
          <a:xfrm>
            <a:off x="3689875" y="18628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92" name="Google Shape;99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2200" y="20241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93" name="Google Shape;993;p81"/>
          <p:cNvSpPr/>
          <p:nvPr/>
        </p:nvSpPr>
        <p:spPr>
          <a:xfrm>
            <a:off x="6562100" y="18628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grpSp>
        <p:nvGrpSpPr>
          <p:cNvPr id="994" name="Google Shape;994;p81"/>
          <p:cNvGrpSpPr/>
          <p:nvPr/>
        </p:nvGrpSpPr>
        <p:grpSpPr>
          <a:xfrm>
            <a:off x="6991800" y="1862863"/>
            <a:ext cx="905650" cy="928687"/>
            <a:chOff x="6991800" y="1791113"/>
            <a:chExt cx="905650" cy="928687"/>
          </a:xfrm>
        </p:grpSpPr>
        <p:pic>
          <p:nvPicPr>
            <p:cNvPr id="995" name="Google Shape;995;p8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996" name="Google Shape;996;p81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pic>
        <p:nvPicPr>
          <p:cNvPr id="997" name="Google Shape;997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71524" y="3338588"/>
            <a:ext cx="1299225" cy="1299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98" name="Google Shape;998;p81"/>
          <p:cNvSpPr/>
          <p:nvPr/>
        </p:nvSpPr>
        <p:spPr>
          <a:xfrm>
            <a:off x="566875" y="3338563"/>
            <a:ext cx="3123000" cy="129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i="0" lang="en" sz="15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i="0" lang="en" sz="15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Double Image&lt;/li&gt;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i="0" lang="en" sz="15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&lt;li&gt;Heart’s Needle&lt;/li&gt;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i="0" lang="en" sz="15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&lt;li&gt;Baby Picture&lt;/li&gt;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i="0" lang="en" sz="15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82"/>
          <p:cNvSpPr/>
          <p:nvPr/>
        </p:nvSpPr>
        <p:spPr>
          <a:xfrm>
            <a:off x="2161525" y="1390275"/>
            <a:ext cx="4623000" cy="2690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18287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i="0" lang="en" sz="16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i="0" lang="en" sz="16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Double Image&lt;/li&gt;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i="0" lang="en" sz="16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&lt;li&gt;Heart’s Needle&lt;/li&gt;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i="0" lang="en" sz="16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&lt;li&gt;Baby Picture&lt;/li&gt;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i="0" lang="en" sz="16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i="0" lang="en" sz="16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i="0" lang="en" sz="16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&lt;li&gt;Poems&lt;/li&gt;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i="0" lang="en" sz="16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&lt;li&gt;Albums&lt;/li&gt;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i="0" lang="en" sz="16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&lt;li&gt;Songs&lt;/li&gt;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i="0" lang="en" sz="16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04" name="Google Shape;1004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Anne Had Made a Pull First...</a:t>
            </a:r>
            <a:endParaRPr/>
          </a:p>
        </p:txBody>
      </p:sp>
      <p:sp>
        <p:nvSpPr>
          <p:cNvPr id="1005" name="Google Shape;1005;p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Conflict!</a:t>
            </a:r>
            <a:endParaRPr/>
          </a:p>
        </p:txBody>
      </p:sp>
      <p:grpSp>
        <p:nvGrpSpPr>
          <p:cNvPr id="1006" name="Google Shape;1006;p82"/>
          <p:cNvGrpSpPr/>
          <p:nvPr/>
        </p:nvGrpSpPr>
        <p:grpSpPr>
          <a:xfrm>
            <a:off x="5340079" y="2467250"/>
            <a:ext cx="1696884" cy="2012520"/>
            <a:chOff x="7722400" y="2661775"/>
            <a:chExt cx="1202100" cy="1425600"/>
          </a:xfrm>
        </p:grpSpPr>
        <p:sp>
          <p:nvSpPr>
            <p:cNvPr id="1007" name="Google Shape;1007;p82"/>
            <p:cNvSpPr/>
            <p:nvPr/>
          </p:nvSpPr>
          <p:spPr>
            <a:xfrm>
              <a:off x="7722400" y="2661775"/>
              <a:ext cx="1202100" cy="1425600"/>
            </a:xfrm>
            <a:prstGeom prst="rect">
              <a:avLst/>
            </a:prstGeom>
            <a:solidFill>
              <a:srgbClr val="C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CONFLICT!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008" name="Google Shape;1008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35113" y="2979146"/>
              <a:ext cx="976676" cy="97575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83"/>
          <p:cNvSpPr txBox="1"/>
          <p:nvPr>
            <p:ph type="title"/>
          </p:nvPr>
        </p:nvSpPr>
        <p:spPr>
          <a:xfrm>
            <a:off x="2633800" y="1052000"/>
            <a:ext cx="44346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 </a:t>
            </a:r>
            <a:r>
              <a:rPr b="1" lang="en"/>
              <a:t>overwritten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work is discovered!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Google Shape;63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300" y="0"/>
            <a:ext cx="9143918" cy="5143449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57"/>
          <p:cNvSpPr txBox="1"/>
          <p:nvPr>
            <p:ph type="title"/>
          </p:nvPr>
        </p:nvSpPr>
        <p:spPr>
          <a:xfrm>
            <a:off x="0" y="118340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I do this again?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Roll Back</a:t>
            </a:r>
            <a:endParaRPr/>
          </a:p>
        </p:txBody>
      </p:sp>
      <p:sp>
        <p:nvSpPr>
          <p:cNvPr id="1019" name="Google Shape;1019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/>
              <a:t>Maya</a:t>
            </a:r>
            <a:r>
              <a:rPr lang="en"/>
              <a:t> </a:t>
            </a:r>
            <a:r>
              <a:rPr b="1" lang="en"/>
              <a:t>rolls</a:t>
            </a:r>
            <a:r>
              <a:rPr b="1" lang="en"/>
              <a:t> back</a:t>
            </a:r>
            <a:r>
              <a:rPr lang="en"/>
              <a:t> the code to an earlier version.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84"/>
          <p:cNvSpPr/>
          <p:nvPr/>
        </p:nvSpPr>
        <p:spPr>
          <a:xfrm>
            <a:off x="3866100" y="2157975"/>
            <a:ext cx="37197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1" name="Google Shape;1021;p84"/>
          <p:cNvSpPr/>
          <p:nvPr/>
        </p:nvSpPr>
        <p:spPr>
          <a:xfrm>
            <a:off x="2296600" y="2159600"/>
            <a:ext cx="22647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2" name="Google Shape;102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4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23" name="Google Shape;1023;p84"/>
          <p:cNvSpPr/>
          <p:nvPr/>
        </p:nvSpPr>
        <p:spPr>
          <a:xfrm>
            <a:off x="1861075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1024" name="Google Shape;102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40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25" name="Google Shape;1025;p84"/>
          <p:cNvSpPr/>
          <p:nvPr/>
        </p:nvSpPr>
        <p:spPr>
          <a:xfrm>
            <a:off x="4733300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grpSp>
        <p:nvGrpSpPr>
          <p:cNvPr id="1026" name="Google Shape;1026;p84"/>
          <p:cNvGrpSpPr/>
          <p:nvPr/>
        </p:nvGrpSpPr>
        <p:grpSpPr>
          <a:xfrm>
            <a:off x="5163000" y="1710463"/>
            <a:ext cx="905650" cy="928687"/>
            <a:chOff x="6991800" y="1791113"/>
            <a:chExt cx="905650" cy="928687"/>
          </a:xfrm>
        </p:grpSpPr>
        <p:pic>
          <p:nvPicPr>
            <p:cNvPr id="1027" name="Google Shape;1027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1028" name="Google Shape;1028;p84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grpSp>
        <p:nvGrpSpPr>
          <p:cNvPr id="1029" name="Google Shape;1029;p84"/>
          <p:cNvGrpSpPr/>
          <p:nvPr/>
        </p:nvGrpSpPr>
        <p:grpSpPr>
          <a:xfrm>
            <a:off x="6202550" y="1710463"/>
            <a:ext cx="905650" cy="928687"/>
            <a:chOff x="6991800" y="1791113"/>
            <a:chExt cx="905650" cy="928687"/>
          </a:xfrm>
        </p:grpSpPr>
        <p:pic>
          <p:nvPicPr>
            <p:cNvPr id="1030" name="Google Shape;1030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1031" name="Google Shape;1031;p84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/>
            </a:p>
          </p:txBody>
        </p:sp>
      </p:grpSp>
      <p:sp>
        <p:nvSpPr>
          <p:cNvPr id="1032" name="Google Shape;1032;p84"/>
          <p:cNvSpPr/>
          <p:nvPr/>
        </p:nvSpPr>
        <p:spPr>
          <a:xfrm>
            <a:off x="3151675" y="3750925"/>
            <a:ext cx="2327700" cy="295800"/>
          </a:xfrm>
          <a:prstGeom prst="roundRect">
            <a:avLst>
              <a:gd fmla="val 16667" name="adj"/>
            </a:avLst>
          </a:prstGeom>
          <a:solidFill>
            <a:srgbClr val="4FA7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Anne’s Personal Branch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3" name="Google Shape;103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0250" y="3599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34" name="Google Shape;1034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18924" y="3186188"/>
            <a:ext cx="1299225" cy="1299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5" name="Google Shape;1035;p84"/>
          <p:cNvSpPr txBox="1"/>
          <p:nvPr/>
        </p:nvSpPr>
        <p:spPr>
          <a:xfrm>
            <a:off x="5230125" y="3033050"/>
            <a:ext cx="1196400" cy="9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x</a:t>
            </a:r>
            <a:endParaRPr sz="96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36" name="Google Shape;1036;p84"/>
          <p:cNvSpPr txBox="1"/>
          <p:nvPr/>
        </p:nvSpPr>
        <p:spPr>
          <a:xfrm>
            <a:off x="5153925" y="1280450"/>
            <a:ext cx="1196400" cy="9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x</a:t>
            </a:r>
            <a:endParaRPr sz="96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37" name="Google Shape;1037;p84"/>
          <p:cNvSpPr/>
          <p:nvPr/>
        </p:nvSpPr>
        <p:spPr>
          <a:xfrm rot="-5400000">
            <a:off x="5309349" y="1877606"/>
            <a:ext cx="612954" cy="2249964"/>
          </a:xfrm>
          <a:custGeom>
            <a:rect b="b" l="l" r="r" t="t"/>
            <a:pathLst>
              <a:path extrusionOk="0" h="21600" w="21600">
                <a:moveTo>
                  <a:pt x="21398" y="0"/>
                </a:moveTo>
                <a:cubicBezTo>
                  <a:pt x="10699" y="0"/>
                  <a:pt x="0" y="5400"/>
                  <a:pt x="0" y="10800"/>
                </a:cubicBezTo>
                <a:cubicBezTo>
                  <a:pt x="0" y="16200"/>
                  <a:pt x="10800" y="21600"/>
                  <a:pt x="21600" y="21600"/>
                </a:cubicBezTo>
              </a:path>
            </a:pathLst>
          </a:custGeom>
          <a:noFill/>
          <a:ln cap="flat" cmpd="sng" w="63500">
            <a:solidFill>
              <a:srgbClr val="00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8" name="Google Shape;1038;p84"/>
          <p:cNvCxnSpPr/>
          <p:nvPr/>
        </p:nvCxnSpPr>
        <p:spPr>
          <a:xfrm flipH="1" rot="10800000">
            <a:off x="2236850" y="1801312"/>
            <a:ext cx="2416500" cy="13500"/>
          </a:xfrm>
          <a:prstGeom prst="straightConnector1">
            <a:avLst/>
          </a:prstGeom>
          <a:noFill/>
          <a:ln cap="flat" cmpd="sng" w="28575">
            <a:solidFill>
              <a:srgbClr val="A9B7C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9" name="Google Shape;1039;p84"/>
          <p:cNvCxnSpPr/>
          <p:nvPr/>
        </p:nvCxnSpPr>
        <p:spPr>
          <a:xfrm flipH="1" rot="10800000">
            <a:off x="5132450" y="1801312"/>
            <a:ext cx="548700" cy="13500"/>
          </a:xfrm>
          <a:prstGeom prst="straightConnector1">
            <a:avLst/>
          </a:prstGeom>
          <a:noFill/>
          <a:ln cap="flat" cmpd="sng" w="28575">
            <a:solidFill>
              <a:srgbClr val="A9B7C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0" name="Google Shape;1040;p84"/>
          <p:cNvCxnSpPr/>
          <p:nvPr/>
        </p:nvCxnSpPr>
        <p:spPr>
          <a:xfrm flipH="1" rot="10800000">
            <a:off x="6160250" y="1776637"/>
            <a:ext cx="548700" cy="13500"/>
          </a:xfrm>
          <a:prstGeom prst="straightConnector1">
            <a:avLst/>
          </a:prstGeom>
          <a:noFill/>
          <a:ln cap="flat" cmpd="sng" w="28575">
            <a:solidFill>
              <a:srgbClr val="A9B7C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8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Minutes</a:t>
            </a:r>
            <a:endParaRPr/>
          </a:p>
        </p:txBody>
      </p:sp>
      <p:sp>
        <p:nvSpPr>
          <p:cNvPr id="1046" name="Google Shape;1046;p8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</a:t>
            </a:r>
            <a:r>
              <a:rPr b="1" lang="en" sz="3000"/>
              <a:t>: 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Explain Git (Version Control)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Explain Git (Version Control)</a:t>
            </a:r>
            <a:endParaRPr/>
          </a:p>
        </p:txBody>
      </p:sp>
      <p:sp>
        <p:nvSpPr>
          <p:cNvPr id="1052" name="Google Shape;1052;p86"/>
          <p:cNvSpPr txBox="1"/>
          <p:nvPr>
            <p:ph idx="2" type="body"/>
          </p:nvPr>
        </p:nvSpPr>
        <p:spPr>
          <a:xfrm>
            <a:off x="175" y="995938"/>
            <a:ext cx="9144000" cy="3487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Turn to your neighbor, and have one of you explain to the other:</a:t>
            </a:r>
            <a:endParaRPr b="1"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The concept of version control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Then, the other should explain:</a:t>
            </a:r>
            <a:endParaRPr b="1"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Two key advantages of using a version control system 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53" name="Google Shape;1053;p8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3 Minutes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GitHub?</a:t>
            </a:r>
            <a:endParaRPr/>
          </a:p>
        </p:txBody>
      </p:sp>
      <p:sp>
        <p:nvSpPr>
          <p:cNvPr id="1059" name="Google Shape;1059;p8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is a web-based hosting service to store code online.</a:t>
            </a:r>
            <a:endParaRPr/>
          </a:p>
        </p:txBody>
      </p:sp>
      <p:sp>
        <p:nvSpPr>
          <p:cNvPr id="1060" name="Google Shape;1060;p8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allows developers to pull (download) code or push (upload) code to the same repository (directory). </a:t>
            </a:r>
            <a:endParaRPr/>
          </a:p>
        </p:txBody>
      </p:sp>
      <p:sp>
        <p:nvSpPr>
          <p:cNvPr id="1061" name="Google Shape;1061;p8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also allows developers to view histories of code changes and track issues. </a:t>
            </a:r>
            <a:endParaRPr/>
          </a:p>
        </p:txBody>
      </p:sp>
      <p:pic>
        <p:nvPicPr>
          <p:cNvPr id="1062" name="Google Shape;106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438" y="2999650"/>
            <a:ext cx="1149174" cy="114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88"/>
          <p:cNvSpPr/>
          <p:nvPr/>
        </p:nvSpPr>
        <p:spPr>
          <a:xfrm>
            <a:off x="976100" y="3413925"/>
            <a:ext cx="6003600" cy="2286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7315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8" name="Google Shape;1068;p88"/>
          <p:cNvSpPr/>
          <p:nvPr/>
        </p:nvSpPr>
        <p:spPr>
          <a:xfrm flipH="1" rot="5400000">
            <a:off x="5692775" y="2798075"/>
            <a:ext cx="29508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9" name="Google Shape;1069;p88"/>
          <p:cNvSpPr/>
          <p:nvPr/>
        </p:nvSpPr>
        <p:spPr>
          <a:xfrm flipH="1" rot="5400000">
            <a:off x="5044500" y="2164275"/>
            <a:ext cx="19296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0" name="Google Shape;1070;p88"/>
          <p:cNvSpPr/>
          <p:nvPr/>
        </p:nvSpPr>
        <p:spPr>
          <a:xfrm flipH="1">
            <a:off x="5217000" y="3015675"/>
            <a:ext cx="9057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1" name="Google Shape;1071;p88"/>
          <p:cNvSpPr/>
          <p:nvPr/>
        </p:nvSpPr>
        <p:spPr>
          <a:xfrm flipH="1" rot="5400000">
            <a:off x="4053900" y="2164275"/>
            <a:ext cx="19296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2" name="Google Shape;1072;p88"/>
          <p:cNvSpPr/>
          <p:nvPr/>
        </p:nvSpPr>
        <p:spPr>
          <a:xfrm>
            <a:off x="976100" y="2369800"/>
            <a:ext cx="4860600" cy="2286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7315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3" name="Google Shape;1073;p88"/>
          <p:cNvSpPr/>
          <p:nvPr/>
        </p:nvSpPr>
        <p:spPr>
          <a:xfrm flipH="1" rot="5400000">
            <a:off x="5332900" y="2094550"/>
            <a:ext cx="780900" cy="2268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4" name="Google Shape;1074;p88"/>
          <p:cNvSpPr/>
          <p:nvPr/>
        </p:nvSpPr>
        <p:spPr>
          <a:xfrm flipH="1" rot="5400000">
            <a:off x="4236450" y="1594050"/>
            <a:ext cx="9585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5" name="Google Shape;1075;p88"/>
          <p:cNvSpPr/>
          <p:nvPr/>
        </p:nvSpPr>
        <p:spPr>
          <a:xfrm>
            <a:off x="661950" y="1321400"/>
            <a:ext cx="77904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10424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GitHub </a:t>
            </a: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6" name="Google Shape;1076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Pushing and Pulling to GitHub</a:t>
            </a:r>
            <a:endParaRPr/>
          </a:p>
        </p:txBody>
      </p:sp>
      <p:pic>
        <p:nvPicPr>
          <p:cNvPr id="1077" name="Google Shape;107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825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78" name="Google Shape;1078;p88"/>
          <p:cNvSpPr/>
          <p:nvPr/>
        </p:nvSpPr>
        <p:spPr>
          <a:xfrm>
            <a:off x="8156675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/>
          </a:p>
        </p:txBody>
      </p:sp>
      <p:pic>
        <p:nvPicPr>
          <p:cNvPr id="1079" name="Google Shape;107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690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80" name="Google Shape;1080;p88"/>
          <p:cNvSpPr/>
          <p:nvPr/>
        </p:nvSpPr>
        <p:spPr>
          <a:xfrm>
            <a:off x="5038100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grpSp>
        <p:nvGrpSpPr>
          <p:cNvPr id="1081" name="Google Shape;1081;p88"/>
          <p:cNvGrpSpPr/>
          <p:nvPr/>
        </p:nvGrpSpPr>
        <p:grpSpPr>
          <a:xfrm>
            <a:off x="5467800" y="872263"/>
            <a:ext cx="905650" cy="928687"/>
            <a:chOff x="6991800" y="1791113"/>
            <a:chExt cx="905650" cy="928687"/>
          </a:xfrm>
        </p:grpSpPr>
        <p:pic>
          <p:nvPicPr>
            <p:cNvPr id="1082" name="Google Shape;1082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1083" name="Google Shape;1083;p88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/>
            </a:p>
          </p:txBody>
        </p:sp>
      </p:grpSp>
      <p:grpSp>
        <p:nvGrpSpPr>
          <p:cNvPr id="1084" name="Google Shape;1084;p88"/>
          <p:cNvGrpSpPr/>
          <p:nvPr/>
        </p:nvGrpSpPr>
        <p:grpSpPr>
          <a:xfrm>
            <a:off x="6507350" y="872263"/>
            <a:ext cx="905650" cy="928687"/>
            <a:chOff x="6991800" y="1791113"/>
            <a:chExt cx="905650" cy="928687"/>
          </a:xfrm>
        </p:grpSpPr>
        <p:pic>
          <p:nvPicPr>
            <p:cNvPr id="1085" name="Google Shape;1085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1086" name="Google Shape;1086;p88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grpSp>
        <p:nvGrpSpPr>
          <p:cNvPr id="1087" name="Google Shape;1087;p88"/>
          <p:cNvGrpSpPr/>
          <p:nvPr/>
        </p:nvGrpSpPr>
        <p:grpSpPr>
          <a:xfrm>
            <a:off x="359367" y="764114"/>
            <a:ext cx="1009434" cy="1012652"/>
            <a:chOff x="505188" y="894713"/>
            <a:chExt cx="1149174" cy="1149174"/>
          </a:xfrm>
        </p:grpSpPr>
        <p:sp>
          <p:nvSpPr>
            <p:cNvPr id="1088" name="Google Shape;1088;p88"/>
            <p:cNvSpPr/>
            <p:nvPr/>
          </p:nvSpPr>
          <p:spPr>
            <a:xfrm>
              <a:off x="591675" y="981200"/>
              <a:ext cx="976200" cy="976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89" name="Google Shape;1089;p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188" y="894713"/>
              <a:ext cx="1149174" cy="11491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0" name="Google Shape;1090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251" y="1851349"/>
            <a:ext cx="905681" cy="9056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91" name="Google Shape;1091;p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1240" y="2852185"/>
            <a:ext cx="905681" cy="9056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92" name="Google Shape;1092;p88"/>
          <p:cNvSpPr/>
          <p:nvPr/>
        </p:nvSpPr>
        <p:spPr>
          <a:xfrm flipH="1">
            <a:off x="1211600" y="1959900"/>
            <a:ext cx="34941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3" name="Google Shape;1093;p88"/>
          <p:cNvSpPr/>
          <p:nvPr/>
        </p:nvSpPr>
        <p:spPr>
          <a:xfrm flipH="1">
            <a:off x="1211700" y="3015675"/>
            <a:ext cx="39204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4" name="Google Shape;1094;p88"/>
          <p:cNvSpPr/>
          <p:nvPr/>
        </p:nvSpPr>
        <p:spPr>
          <a:xfrm flipH="1" rot="5400000">
            <a:off x="5956150" y="2614375"/>
            <a:ext cx="1820400" cy="2268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5" name="Google Shape;1095;p88"/>
          <p:cNvSpPr/>
          <p:nvPr/>
        </p:nvSpPr>
        <p:spPr>
          <a:xfrm>
            <a:off x="976100" y="4480725"/>
            <a:ext cx="7146600" cy="2286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7315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6" name="Google Shape;1096;p88"/>
          <p:cNvSpPr/>
          <p:nvPr/>
        </p:nvSpPr>
        <p:spPr>
          <a:xfrm flipH="1" rot="5400000">
            <a:off x="6563500" y="3150101"/>
            <a:ext cx="2891700" cy="2268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7" name="Google Shape;1097;p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1253" y="3853021"/>
            <a:ext cx="905681" cy="9056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98" name="Google Shape;1098;p88"/>
          <p:cNvSpPr/>
          <p:nvPr/>
        </p:nvSpPr>
        <p:spPr>
          <a:xfrm flipH="1">
            <a:off x="1211675" y="4172000"/>
            <a:ext cx="60699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8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Get Started with Git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90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Git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Git Commands</a:t>
            </a:r>
            <a:endParaRPr/>
          </a:p>
        </p:txBody>
      </p:sp>
      <p:sp>
        <p:nvSpPr>
          <p:cNvPr id="1114" name="Google Shape;1114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</a:t>
            </a:r>
            <a:r>
              <a:rPr lang="en"/>
              <a:t> are the five basic Git commands to get started:</a:t>
            </a:r>
            <a:endParaRPr/>
          </a:p>
        </p:txBody>
      </p:sp>
      <p:sp>
        <p:nvSpPr>
          <p:cNvPr id="1115" name="Google Shape;1115;p9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clone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6" name="Google Shape;1116;p9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add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7" name="Google Shape;1117;p9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commit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8" name="Google Shape;1118;p9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push 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9" name="Google Shape;1119;p9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pull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Basic Git Commands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graphicFrame>
        <p:nvGraphicFramePr>
          <p:cNvPr id="1126" name="Google Shape;1126;p92"/>
          <p:cNvGraphicFramePr/>
          <p:nvPr/>
        </p:nvGraphicFramePr>
        <p:xfrm>
          <a:off x="487575" y="133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823425"/>
                <a:gridCol w="4095950"/>
              </a:tblGrid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clone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Copies an entire repo (to begin)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add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a file for inclusion in Git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commit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Notes a change to the local repo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push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Sends changes to hosting service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pull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Downloads freshest version of repo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93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Activity: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Git Add, Commit, Push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2" name="Google Shape;1132;p9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93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</a:t>
            </a:r>
            <a:r>
              <a:rPr lang="en"/>
              <a:t> to Get Help</a:t>
            </a:r>
            <a:endParaRPr/>
          </a:p>
        </p:txBody>
      </p:sp>
      <p:sp>
        <p:nvSpPr>
          <p:cNvPr id="640" name="Google Shape;640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58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Practice, practice, practice: work individually or in groups.</a:t>
            </a:r>
            <a:endParaRPr/>
          </a:p>
        </p:txBody>
      </p:sp>
      <p:sp>
        <p:nvSpPr>
          <p:cNvPr id="642" name="Google Shape;642;p58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in-class material (activities and slides).</a:t>
            </a:r>
            <a:endParaRPr/>
          </a:p>
        </p:txBody>
      </p:sp>
      <p:sp>
        <p:nvSpPr>
          <p:cNvPr id="643" name="Google Shape;643;p58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lang="en"/>
              <a:t>atch the class videos again.</a:t>
            </a:r>
            <a:endParaRPr/>
          </a:p>
        </p:txBody>
      </p:sp>
      <p:sp>
        <p:nvSpPr>
          <p:cNvPr id="644" name="Google Shape;644;p58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Attend</a:t>
            </a:r>
            <a:r>
              <a:rPr lang="en"/>
              <a:t> office hours, which are held 45 minutes before and 30 minutes after class.</a:t>
            </a:r>
            <a:endParaRPr/>
          </a:p>
        </p:txBody>
      </p:sp>
      <p:sp>
        <p:nvSpPr>
          <p:cNvPr id="645" name="Google Shape;645;p5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Attend one-on-one sessions with your Student Success Manager (SSM) (to be announced by your SSM).</a:t>
            </a:r>
            <a:endParaRPr/>
          </a:p>
        </p:txBody>
      </p:sp>
      <p:sp>
        <p:nvSpPr>
          <p:cNvPr id="646" name="Google Shape;646;p58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 your </a:t>
            </a:r>
            <a:r>
              <a:rPr lang="en"/>
              <a:t>Student Success Manager</a:t>
            </a:r>
            <a:r>
              <a:rPr lang="en"/>
              <a:t> anytime!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Git Add, Commit, Push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39" name="Google Shape;1139;p94"/>
          <p:cNvSpPr txBox="1"/>
          <p:nvPr>
            <p:ph idx="2" type="body"/>
          </p:nvPr>
        </p:nvSpPr>
        <p:spPr>
          <a:xfrm>
            <a:off x="175" y="885200"/>
            <a:ext cx="9144000" cy="3598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Using GitHub and the command line:</a:t>
            </a:r>
            <a:endParaRPr b="1"/>
          </a:p>
          <a:p>
            <a:pPr indent="-317500" lvl="0" marL="45720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Create a new </a:t>
            </a:r>
            <a:r>
              <a:rPr b="1" lang="en"/>
              <a:t>public GitHub repository </a:t>
            </a:r>
            <a:r>
              <a:rPr lang="en"/>
              <a:t>and name it whatever you like. Be sure to check </a:t>
            </a:r>
            <a:br>
              <a:rPr lang="en"/>
            </a:br>
            <a:r>
              <a:rPr lang="en"/>
              <a:t>the box to initialize this repository with a README.</a:t>
            </a:r>
            <a:endParaRPr/>
          </a:p>
          <a:p>
            <a:pPr indent="-3175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Clone</a:t>
            </a:r>
            <a:r>
              <a:rPr lang="en"/>
              <a:t> the repo to your local directory. </a:t>
            </a:r>
            <a:endParaRPr/>
          </a:p>
          <a:p>
            <a:pPr indent="-3175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Create an </a:t>
            </a:r>
            <a:r>
              <a:rPr b="1" lang="en"/>
              <a:t>HTML file</a:t>
            </a:r>
            <a:r>
              <a:rPr lang="en"/>
              <a:t> inside the local directory.</a:t>
            </a:r>
            <a:endParaRPr/>
          </a:p>
          <a:p>
            <a:pPr indent="-3175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A</a:t>
            </a:r>
            <a:r>
              <a:rPr b="1" lang="en"/>
              <a:t>dd, commit</a:t>
            </a:r>
            <a:r>
              <a:rPr lang="en"/>
              <a:t>, and </a:t>
            </a:r>
            <a:r>
              <a:rPr b="1" lang="en"/>
              <a:t>push</a:t>
            </a:r>
            <a:r>
              <a:rPr lang="en"/>
              <a:t> the code to GitHub.</a:t>
            </a:r>
            <a:endParaRPr/>
          </a:p>
          <a:p>
            <a:pPr indent="0" lvl="0" marL="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Bonus:</a:t>
            </a:r>
            <a:endParaRPr b="1"/>
          </a:p>
          <a:p>
            <a:pPr indent="-317500" lvl="0" marL="45720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Find a partner in class, and</a:t>
            </a:r>
            <a:r>
              <a:rPr lang="en"/>
              <a:t> </a:t>
            </a:r>
            <a:r>
              <a:rPr b="1" lang="en"/>
              <a:t>fork</a:t>
            </a:r>
            <a:r>
              <a:rPr lang="en"/>
              <a:t> </a:t>
            </a:r>
            <a:r>
              <a:rPr i="1" lang="en"/>
              <a:t>their</a:t>
            </a:r>
            <a:r>
              <a:rPr lang="en"/>
              <a:t> repository to your own GitHub account. </a:t>
            </a:r>
            <a:br>
              <a:rPr lang="en"/>
            </a:br>
            <a:r>
              <a:rPr lang="en"/>
              <a:t>Clone this forked repository to your local directory.</a:t>
            </a:r>
            <a:endParaRPr/>
          </a:p>
          <a:p>
            <a:pPr indent="-3175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Add, commit, </a:t>
            </a:r>
            <a:r>
              <a:rPr lang="en"/>
              <a:t>and </a:t>
            </a:r>
            <a:r>
              <a:rPr b="1" lang="en"/>
              <a:t>push</a:t>
            </a:r>
            <a:r>
              <a:rPr lang="en"/>
              <a:t> the code back to your forked copy. </a:t>
            </a:r>
            <a:endParaRPr/>
          </a:p>
          <a:p>
            <a:pPr indent="-3175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Submit a </a:t>
            </a:r>
            <a:r>
              <a:rPr b="1" lang="en"/>
              <a:t>pull request</a:t>
            </a:r>
            <a:r>
              <a:rPr lang="en"/>
              <a:t> to send your changes to your partner’s repo.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94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</a:t>
            </a: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a Bit Lost? Don’t Worry!</a:t>
            </a:r>
            <a:endParaRPr/>
          </a:p>
        </p:txBody>
      </p:sp>
      <p:sp>
        <p:nvSpPr>
          <p:cNvPr id="1146" name="Google Shape;1146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Follow this handy guide!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95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Practice a few times on your own before the next class.</a:t>
            </a:r>
            <a:endParaRPr/>
          </a:p>
        </p:txBody>
      </p:sp>
      <p:pic>
        <p:nvPicPr>
          <p:cNvPr descr="Picture 2" id="1148" name="Google Shape;1148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4231" y="878515"/>
            <a:ext cx="3636170" cy="3693320"/>
          </a:xfrm>
          <a:prstGeom prst="rect">
            <a:avLst/>
          </a:prstGeom>
          <a:noFill/>
          <a:ln cap="flat" cmpd="sng" w="9525">
            <a:solidFill>
              <a:srgbClr val="5B9BD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96"/>
          <p:cNvSpPr txBox="1"/>
          <p:nvPr>
            <p:ph type="title"/>
          </p:nvPr>
        </p:nvSpPr>
        <p:spPr>
          <a:xfrm>
            <a:off x="274350" y="247415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If you’re still lost, here’s a (free) course on how to use GitHub: 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https://www.codeschool.com/courses/try-git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54" name="Google Shape;1154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7225" y="1320300"/>
            <a:ext cx="1149174" cy="114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9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Round 2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Syntax (Basic)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98"/>
          <p:cNvSpPr txBox="1"/>
          <p:nvPr/>
        </p:nvSpPr>
        <p:spPr>
          <a:xfrm>
            <a:off x="1069500" y="2207288"/>
            <a:ext cx="62430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Inconsolata"/>
                <a:ea typeface="Inconsolata"/>
                <a:cs typeface="Inconsolata"/>
                <a:sym typeface="Inconsolata"/>
              </a:rPr>
              <a:t>This is Mah House</a:t>
            </a:r>
            <a:endParaRPr sz="36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7" name="Google Shape;1167;p98"/>
          <p:cNvSpPr/>
          <p:nvPr/>
        </p:nvSpPr>
        <p:spPr>
          <a:xfrm>
            <a:off x="1069500" y="2207300"/>
            <a:ext cx="11307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&lt;h1&gt;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8" name="Google Shape;1168;p98"/>
          <p:cNvSpPr/>
          <p:nvPr/>
        </p:nvSpPr>
        <p:spPr>
          <a:xfrm>
            <a:off x="6181800" y="2207300"/>
            <a:ext cx="12363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&lt;/h1&gt;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9" name="Google Shape;1169;p98"/>
          <p:cNvSpPr txBox="1"/>
          <p:nvPr/>
        </p:nvSpPr>
        <p:spPr>
          <a:xfrm>
            <a:off x="6789600" y="31339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Closing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0" name="Google Shape;1170;p98"/>
          <p:cNvSpPr/>
          <p:nvPr/>
        </p:nvSpPr>
        <p:spPr>
          <a:xfrm flipH="1" rot="5400000">
            <a:off x="6402600" y="3005775"/>
            <a:ext cx="5472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98"/>
          <p:cNvSpPr/>
          <p:nvPr/>
        </p:nvSpPr>
        <p:spPr>
          <a:xfrm rot="5400000">
            <a:off x="3527700" y="1927150"/>
            <a:ext cx="5472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98"/>
          <p:cNvSpPr txBox="1"/>
          <p:nvPr/>
        </p:nvSpPr>
        <p:spPr>
          <a:xfrm>
            <a:off x="3914700" y="17669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Content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3" name="Google Shape;1173;p98"/>
          <p:cNvSpPr txBox="1"/>
          <p:nvPr/>
        </p:nvSpPr>
        <p:spPr>
          <a:xfrm>
            <a:off x="1612075" y="31792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4" name="Google Shape;1174;p98"/>
          <p:cNvSpPr/>
          <p:nvPr/>
        </p:nvSpPr>
        <p:spPr>
          <a:xfrm flipH="1" rot="5400000">
            <a:off x="1214025" y="3005775"/>
            <a:ext cx="5472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Syntax (with Attribute)</a:t>
            </a:r>
            <a:endParaRPr/>
          </a:p>
        </p:txBody>
      </p:sp>
      <p:sp>
        <p:nvSpPr>
          <p:cNvPr id="1180" name="Google Shape;1180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1" name="Google Shape;1181;p99"/>
          <p:cNvGrpSpPr/>
          <p:nvPr/>
        </p:nvGrpSpPr>
        <p:grpSpPr>
          <a:xfrm>
            <a:off x="667850" y="2207575"/>
            <a:ext cx="6975927" cy="807300"/>
            <a:chOff x="778976" y="2207575"/>
            <a:chExt cx="6975927" cy="807300"/>
          </a:xfrm>
        </p:grpSpPr>
        <p:sp>
          <p:nvSpPr>
            <p:cNvPr id="1182" name="Google Shape;1182;p99"/>
            <p:cNvSpPr txBox="1"/>
            <p:nvPr/>
          </p:nvSpPr>
          <p:spPr>
            <a:xfrm>
              <a:off x="5588000" y="2207575"/>
              <a:ext cx="1159500" cy="8073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Inconsolata"/>
                  <a:ea typeface="Inconsolata"/>
                  <a:cs typeface="Inconsolata"/>
                  <a:sym typeface="Inconsolata"/>
                </a:rPr>
                <a:t>Link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83" name="Google Shape;1183;p99"/>
            <p:cNvSpPr/>
            <p:nvPr/>
          </p:nvSpPr>
          <p:spPr>
            <a:xfrm>
              <a:off x="778976" y="2207575"/>
              <a:ext cx="4809000" cy="8073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&lt;a href=</a:t>
              </a:r>
              <a:r>
                <a:rPr lang="en" sz="2800">
                  <a:solidFill>
                    <a:srgbClr val="FFFFFF"/>
                  </a:solidFill>
                  <a:highlight>
                    <a:srgbClr val="000000"/>
                  </a:highlight>
                  <a:latin typeface="Inconsolata"/>
                  <a:ea typeface="Inconsolata"/>
                  <a:cs typeface="Inconsolata"/>
                  <a:sym typeface="Inconsolata"/>
                </a:rPr>
                <a:t>"</a:t>
              </a:r>
              <a:r>
                <a:rPr lang="en" sz="2800">
                  <a:solidFill>
                    <a:srgbClr val="FFFFFF"/>
                  </a:solidFill>
                  <a:highlight>
                    <a:srgbClr val="000000"/>
                  </a:highlight>
                  <a:latin typeface="Inconsolata"/>
                  <a:ea typeface="Inconsolata"/>
                  <a:cs typeface="Inconsolata"/>
                  <a:sym typeface="Inconsolata"/>
                </a:rPr>
                <a:t>www.google.com"</a:t>
              </a: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&gt;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84" name="Google Shape;1184;p99"/>
            <p:cNvSpPr/>
            <p:nvPr/>
          </p:nvSpPr>
          <p:spPr>
            <a:xfrm>
              <a:off x="6747503" y="2207575"/>
              <a:ext cx="1007400" cy="8073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&lt;/a&gt;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sp>
        <p:nvSpPr>
          <p:cNvPr id="1185" name="Google Shape;1185;p99"/>
          <p:cNvSpPr txBox="1"/>
          <p:nvPr/>
        </p:nvSpPr>
        <p:spPr>
          <a:xfrm>
            <a:off x="6425126" y="35148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Closing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6" name="Google Shape;1186;p99"/>
          <p:cNvSpPr/>
          <p:nvPr/>
        </p:nvSpPr>
        <p:spPr>
          <a:xfrm flipH="1" rot="5400000">
            <a:off x="6696026" y="3081975"/>
            <a:ext cx="5472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99"/>
          <p:cNvSpPr/>
          <p:nvPr/>
        </p:nvSpPr>
        <p:spPr>
          <a:xfrm rot="5400000">
            <a:off x="5718476" y="1867875"/>
            <a:ext cx="5472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99"/>
          <p:cNvSpPr txBox="1"/>
          <p:nvPr/>
        </p:nvSpPr>
        <p:spPr>
          <a:xfrm>
            <a:off x="5617026" y="1411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Content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9" name="Google Shape;1189;p99"/>
          <p:cNvSpPr txBox="1"/>
          <p:nvPr/>
        </p:nvSpPr>
        <p:spPr>
          <a:xfrm>
            <a:off x="689126" y="3512338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0" name="Google Shape;1190;p99"/>
          <p:cNvSpPr/>
          <p:nvPr/>
        </p:nvSpPr>
        <p:spPr>
          <a:xfrm flipH="1" rot="5400000">
            <a:off x="974051" y="3081975"/>
            <a:ext cx="5472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99"/>
          <p:cNvSpPr/>
          <p:nvPr/>
        </p:nvSpPr>
        <p:spPr>
          <a:xfrm rot="5400000">
            <a:off x="2123275" y="1990875"/>
            <a:ext cx="6561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99"/>
          <p:cNvSpPr txBox="1"/>
          <p:nvPr/>
        </p:nvSpPr>
        <p:spPr>
          <a:xfrm>
            <a:off x="1986576" y="14761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Attribute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7" name="Google Shape;1197;p100"/>
          <p:cNvGrpSpPr/>
          <p:nvPr/>
        </p:nvGrpSpPr>
        <p:grpSpPr>
          <a:xfrm>
            <a:off x="410672" y="1902751"/>
            <a:ext cx="7347663" cy="919390"/>
            <a:chOff x="521801" y="1902775"/>
            <a:chExt cx="7347663" cy="1449000"/>
          </a:xfrm>
        </p:grpSpPr>
        <p:sp>
          <p:nvSpPr>
            <p:cNvPr id="1198" name="Google Shape;1198;p100"/>
            <p:cNvSpPr txBox="1"/>
            <p:nvPr/>
          </p:nvSpPr>
          <p:spPr>
            <a:xfrm>
              <a:off x="2288878" y="1902775"/>
              <a:ext cx="4690800" cy="14490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latin typeface="Inconsolata"/>
                  <a:ea typeface="Inconsolata"/>
                  <a:cs typeface="Inconsolata"/>
                  <a:sym typeface="Inconsolata"/>
                </a:rPr>
                <a:t>src="img.png"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99" name="Google Shape;1199;p100"/>
            <p:cNvSpPr/>
            <p:nvPr/>
          </p:nvSpPr>
          <p:spPr>
            <a:xfrm>
              <a:off x="521801" y="1902775"/>
              <a:ext cx="1767300" cy="14490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&lt;img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200" name="Google Shape;1200;p100"/>
            <p:cNvSpPr/>
            <p:nvPr/>
          </p:nvSpPr>
          <p:spPr>
            <a:xfrm>
              <a:off x="6978464" y="1902775"/>
              <a:ext cx="891000" cy="14490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&gt;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sp>
        <p:nvSpPr>
          <p:cNvPr id="1201" name="Google Shape;1201;p100"/>
          <p:cNvSpPr txBox="1"/>
          <p:nvPr/>
        </p:nvSpPr>
        <p:spPr>
          <a:xfrm>
            <a:off x="6296876" y="31559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Self-C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2" name="Google Shape;1202;p100"/>
          <p:cNvSpPr/>
          <p:nvPr/>
        </p:nvSpPr>
        <p:spPr>
          <a:xfrm flipH="1" rot="5400000">
            <a:off x="7000826" y="2777175"/>
            <a:ext cx="5472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100"/>
          <p:cNvSpPr txBox="1"/>
          <p:nvPr/>
        </p:nvSpPr>
        <p:spPr>
          <a:xfrm>
            <a:off x="531325" y="3223950"/>
            <a:ext cx="13512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4" name="Google Shape;1204;p100"/>
          <p:cNvSpPr/>
          <p:nvPr/>
        </p:nvSpPr>
        <p:spPr>
          <a:xfrm flipH="1" rot="5400000">
            <a:off x="933326" y="2836950"/>
            <a:ext cx="5472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100"/>
          <p:cNvSpPr/>
          <p:nvPr/>
        </p:nvSpPr>
        <p:spPr>
          <a:xfrm rot="5400000">
            <a:off x="3966176" y="1595775"/>
            <a:ext cx="6279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100"/>
          <p:cNvSpPr txBox="1"/>
          <p:nvPr/>
        </p:nvSpPr>
        <p:spPr>
          <a:xfrm>
            <a:off x="3798175" y="1070175"/>
            <a:ext cx="9639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Attribute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7" name="Google Shape;1207;p1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Tricky Tags (Self-Closing)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Important Common Tags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13" name="Google Shape;1213;p101"/>
          <p:cNvGraphicFramePr/>
          <p:nvPr/>
        </p:nvGraphicFramePr>
        <p:xfrm>
          <a:off x="395900" y="826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983675"/>
                <a:gridCol w="2192775"/>
                <a:gridCol w="1347425"/>
                <a:gridCol w="1984075"/>
                <a:gridCol w="999650"/>
                <a:gridCol w="952400"/>
              </a:tblGrid>
              <a:tr h="28147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Headings: </a:t>
                      </a:r>
                      <a:endParaRPr/>
                    </a:p>
                  </a:txBody>
                  <a:tcPr marT="0" marB="0" marR="91425" marL="914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EF6A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Containers:</a:t>
                      </a:r>
                      <a:endParaRPr/>
                    </a:p>
                  </a:txBody>
                  <a:tcPr marT="0" marB="0" marR="91425" marL="914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FCA54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Others:</a:t>
                      </a:r>
                      <a:endParaRPr/>
                    </a:p>
                  </a:txBody>
                  <a:tcPr marT="0" marB="0" marR="91425" marL="914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A786"/>
                    </a:solidFill>
                  </a:tcPr>
                </a:tc>
                <a:tc hMerge="1"/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&lt;h1&gt; &lt;/h1&gt; 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1 (Largest heading)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&lt;html&gt; &lt;/html&gt;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entire page</a:t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&lt;strong&gt;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bold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&lt;h2&gt; &lt;/h2&gt;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2 (Next largest heading)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&lt;head&gt; &lt;/head&gt;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header of the page</a:t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&lt;em&gt;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emphasis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&lt;h3&gt; &lt;/h3&gt;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3 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&lt;body&gt; &lt;/body&gt;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main content </a:t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&lt;img&gt;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images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&lt;div&gt; &lt;/div&gt;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Logical container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 href&gt;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links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&lt;p&gt; &lt;/p&gt; 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individual paragraphs </a:t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&lt;li&gt;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list items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&lt;title&gt;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title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&lt;br&gt;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line break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&lt;table&gt;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tables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&lt;!-- --&gt;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comments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1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 Common Tags</a:t>
            </a:r>
            <a:endParaRPr/>
          </a:p>
        </p:txBody>
      </p:sp>
      <p:sp>
        <p:nvSpPr>
          <p:cNvPr id="1219" name="Google Shape;1219;p102"/>
          <p:cNvSpPr txBox="1"/>
          <p:nvPr>
            <p:ph idx="1" type="subTitle"/>
          </p:nvPr>
        </p:nvSpPr>
        <p:spPr>
          <a:xfrm>
            <a:off x="0" y="675975"/>
            <a:ext cx="9144000" cy="9945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HTML tags are listed here: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http://www.w3schools.com/tags/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Don’t try to memorize them! Simply refer back to documentation as needed. </a:t>
            </a:r>
            <a:endParaRPr/>
          </a:p>
        </p:txBody>
      </p:sp>
      <p:graphicFrame>
        <p:nvGraphicFramePr>
          <p:cNvPr id="1220" name="Google Shape;1220;p102"/>
          <p:cNvGraphicFramePr/>
          <p:nvPr/>
        </p:nvGraphicFramePr>
        <p:xfrm>
          <a:off x="487575" y="151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567425"/>
                <a:gridCol w="3370100"/>
              </a:tblGrid>
              <a:tr h="4541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&lt;video&gt;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videos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1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&lt;audio&gt;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audio files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1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&lt;embed&gt;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embedded files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1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&lt;code&gt;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including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computer code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1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&lt;header&gt;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headers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1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&lt;nav&gt;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navigation bars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1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&lt;footer&gt;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footers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1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for Forms</a:t>
            </a:r>
            <a:endParaRPr/>
          </a:p>
        </p:txBody>
      </p:sp>
      <p:sp>
        <p:nvSpPr>
          <p:cNvPr id="1226" name="Google Shape;1226;p10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UI (user interface) form elements:</a:t>
            </a:r>
            <a:endParaRPr/>
          </a:p>
        </p:txBody>
      </p:sp>
      <p:graphicFrame>
        <p:nvGraphicFramePr>
          <p:cNvPr id="1227" name="Google Shape;1227;p103"/>
          <p:cNvGraphicFramePr/>
          <p:nvPr/>
        </p:nvGraphicFramePr>
        <p:xfrm>
          <a:off x="487575" y="133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771550"/>
                <a:gridCol w="4156875"/>
              </a:tblGrid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&lt;form&gt;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Creates a form section in HTML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&lt;input&gt;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Input boxes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&lt;label&gt;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Labels for boxes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&lt;button&gt;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Button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&lt;textarea&gt;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Large text box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Class!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3" id="1232" name="Google Shape;1232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775" y="823937"/>
            <a:ext cx="4822031" cy="2636046"/>
          </a:xfrm>
          <a:prstGeom prst="rect">
            <a:avLst/>
          </a:prstGeom>
          <a:noFill/>
          <a:ln cap="flat" cmpd="sng" w="9525">
            <a:solidFill>
              <a:srgbClr val="333F5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Picture 5" id="1233" name="Google Shape;1233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775" y="3634653"/>
            <a:ext cx="3250406" cy="1171577"/>
          </a:xfrm>
          <a:prstGeom prst="rect">
            <a:avLst/>
          </a:prstGeom>
          <a:noFill/>
          <a:ln cap="flat" cmpd="sng" w="9525">
            <a:solidFill>
              <a:srgbClr val="2E75B6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234" name="Google Shape;1234;p104"/>
          <p:cNvCxnSpPr/>
          <p:nvPr/>
        </p:nvCxnSpPr>
        <p:spPr>
          <a:xfrm flipH="1">
            <a:off x="2891653" y="3463565"/>
            <a:ext cx="84600" cy="167400"/>
          </a:xfrm>
          <a:prstGeom prst="straightConnector1">
            <a:avLst/>
          </a:prstGeom>
          <a:noFill/>
          <a:ln cap="flat" cmpd="sng" w="73025">
            <a:solidFill>
              <a:srgbClr val="5B9BD5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35" name="Google Shape;1235;p1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for Forms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1240" name="Google Shape;1240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475" y="1829200"/>
            <a:ext cx="7681601" cy="28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1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Ugly HTML</a:t>
            </a:r>
            <a:endParaRPr/>
          </a:p>
        </p:txBody>
      </p:sp>
      <p:sp>
        <p:nvSpPr>
          <p:cNvPr id="1242" name="Google Shape;1242;p1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80340" lvl="0" marL="320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Don’t do this. Use proper indentation and sectioning.</a:t>
            </a:r>
            <a:endParaRPr/>
          </a:p>
          <a:p>
            <a:pPr indent="-180340" lvl="0" marL="320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Readable code is easier to maintain.</a:t>
            </a:r>
            <a:endParaRPr/>
          </a:p>
          <a:p>
            <a:pPr indent="-180340" lvl="0" marL="320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Invest time to get better at this now. It will pay dividends!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0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Basic Student Bio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create a student bio using HTML. You will then add, commit, and push your completed HTML to GitHub for the world to see.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(Additional instructions will be sent via Slack)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8" name="Google Shape;1248;p10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10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0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Basic Student Bio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55" name="Google Shape;1255;p107"/>
          <p:cNvSpPr txBox="1"/>
          <p:nvPr>
            <p:ph idx="2" type="body"/>
          </p:nvPr>
        </p:nvSpPr>
        <p:spPr>
          <a:xfrm>
            <a:off x="175" y="838700"/>
            <a:ext cx="7116600" cy="3644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Student Bio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our Name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Write a short paragraph or two about yourself, or use placeholder text from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www.lipsum.com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Contact Info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7640" lvl="0" marL="320040" rtl="0" algn="l">
              <a:spcBef>
                <a:spcPts val="8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Email: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someplace@gmail.com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GitHub: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 Name</a:t>
            </a:r>
            <a:endParaRPr sz="1200" u="sng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Portfolio: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Coming Soon</a:t>
            </a:r>
            <a:endParaRPr sz="1200" u="sng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6" name="Google Shape;1256;p10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107"/>
          <p:cNvSpPr/>
          <p:nvPr/>
        </p:nvSpPr>
        <p:spPr>
          <a:xfrm>
            <a:off x="469825" y="1487750"/>
            <a:ext cx="1828800" cy="1828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200 x 200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0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Stylin’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0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and CSS Definitions</a:t>
            </a:r>
            <a:endParaRPr/>
          </a:p>
        </p:txBody>
      </p:sp>
      <p:sp>
        <p:nvSpPr>
          <p:cNvPr id="1268" name="Google Shape;1268;p109"/>
          <p:cNvSpPr txBox="1"/>
          <p:nvPr>
            <p:ph idx="3" type="body"/>
          </p:nvPr>
        </p:nvSpPr>
        <p:spPr>
          <a:xfrm>
            <a:off x="175" y="1849350"/>
            <a:ext cx="9144000" cy="3057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HTML:</a:t>
            </a:r>
            <a:r>
              <a:rPr lang="en"/>
              <a:t> Hypertext Markup Language (Content)</a:t>
            </a:r>
            <a:endParaRPr/>
          </a:p>
          <a:p>
            <a:pPr indent="0" lvl="0" marL="0" rtl="0" algn="l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CSS:</a:t>
            </a:r>
            <a:r>
              <a:rPr lang="en"/>
              <a:t> Cascading Style Sheets (Appearance)</a:t>
            </a:r>
            <a:endParaRPr/>
          </a:p>
          <a:p>
            <a:pPr indent="0" lvl="0" marL="0" rtl="0" algn="l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HTML/CSS are the “languages of the web.”</a:t>
            </a:r>
            <a:r>
              <a:rPr lang="en"/>
              <a:t> Together they define both the content and aesthetics of a webpage, including layouts, colors, fonts, and content placement. (JavaScript is the language that deals with logic, animation, etc.)</a:t>
            </a:r>
            <a:endParaRPr/>
          </a:p>
          <a:p>
            <a:pPr indent="0" lvl="0" marL="0" rtl="0" algn="l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3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t/>
            </a:r>
            <a:endParaRPr/>
          </a:p>
        </p:txBody>
      </p:sp>
      <p:pic>
        <p:nvPicPr>
          <p:cNvPr id="1269" name="Google Shape;1269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26" y="759575"/>
            <a:ext cx="669901" cy="98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HTML/CSS Analogy</a:t>
            </a:r>
            <a:endParaRPr/>
          </a:p>
        </p:txBody>
      </p:sp>
      <p:graphicFrame>
        <p:nvGraphicFramePr>
          <p:cNvPr id="1275" name="Google Shape;1275;p110"/>
          <p:cNvGraphicFramePr/>
          <p:nvPr/>
        </p:nvGraphicFramePr>
        <p:xfrm>
          <a:off x="546425" y="91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4129900"/>
                <a:gridCol w="4129900"/>
              </a:tblGrid>
              <a:tr h="45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 Alone</a:t>
                      </a:r>
                      <a:endParaRPr b="1"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37150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 and CSS</a:t>
                      </a:r>
                      <a:endParaRPr b="1"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37150" anchor="b">
                    <a:solidFill>
                      <a:srgbClr val="2E75B6"/>
                    </a:solidFill>
                  </a:tcPr>
                </a:tc>
              </a:tr>
              <a:tr h="644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Like writing papers in </a:t>
                      </a: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Notepad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371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Like writing papers in Microsoft Word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37150"/>
                </a:tc>
              </a:tr>
              <a:tr h="644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only write unformatted text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371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format text, page layout, alignment, and more based on highlighting and menu options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37150"/>
                </a:tc>
              </a:tr>
              <a:tr h="180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276" name="Google Shape;127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877" y="2899250"/>
            <a:ext cx="1709700" cy="13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750" y="2899250"/>
            <a:ext cx="1826575" cy="13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2" name="Google Shape;1282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0572" y="923078"/>
            <a:ext cx="5522857" cy="3754546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11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Page: Result</a:t>
            </a:r>
            <a:endParaRPr/>
          </a:p>
        </p:txBody>
      </p:sp>
      <p:graphicFrame>
        <p:nvGraphicFramePr>
          <p:cNvPr id="1289" name="Google Shape;1289;p112"/>
          <p:cNvGraphicFramePr/>
          <p:nvPr/>
        </p:nvGraphicFramePr>
        <p:xfrm>
          <a:off x="303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7594325"/>
              </a:tblGrid>
              <a:tr h="35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T="91425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2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T="0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T="0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/>
                    </a:p>
                  </a:txBody>
                  <a:tcPr marT="0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0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b="1"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T="91425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290" name="Google Shape;1290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Page: Result</a:t>
            </a:r>
            <a:endParaRPr/>
          </a:p>
        </p:txBody>
      </p:sp>
      <p:graphicFrame>
        <p:nvGraphicFramePr>
          <p:cNvPr id="1296" name="Google Shape;1296;p113"/>
          <p:cNvGraphicFramePr/>
          <p:nvPr/>
        </p:nvGraphicFramePr>
        <p:xfrm>
          <a:off x="303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7594325"/>
              </a:tblGrid>
              <a:tr h="35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T="91425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2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T="0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T="0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/>
                    </a:p>
                  </a:txBody>
                  <a:tcPr marT="0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0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b="1"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T="91425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297" name="Google Shape;1297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98" name="Google Shape;1298;p113"/>
          <p:cNvSpPr/>
          <p:nvPr/>
        </p:nvSpPr>
        <p:spPr>
          <a:xfrm>
            <a:off x="4255975" y="2910825"/>
            <a:ext cx="4304100" cy="8193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b="1" i="0" lang="en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Boring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Today’s Objectives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 we will:</a:t>
            </a:r>
            <a:endParaRPr/>
          </a:p>
        </p:txBody>
      </p:sp>
      <p:sp>
        <p:nvSpPr>
          <p:cNvPr id="658" name="Google Shape;658;p60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</a:t>
            </a:r>
            <a:r>
              <a:rPr lang="en"/>
              <a:t>nderstand the importance of Git version control and how to use it.</a:t>
            </a:r>
            <a:endParaRPr/>
          </a:p>
        </p:txBody>
      </p:sp>
      <p:sp>
        <p:nvSpPr>
          <p:cNvPr id="659" name="Google Shape;659;p60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</a:t>
            </a:r>
            <a:r>
              <a:rPr lang="en"/>
              <a:t> GitHub repositories, push up code, and share with the class.</a:t>
            </a:r>
            <a:endParaRPr/>
          </a:p>
        </p:txBody>
      </p:sp>
      <p:sp>
        <p:nvSpPr>
          <p:cNvPr id="660" name="Google Shape;660;p60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</a:t>
            </a:r>
            <a:r>
              <a:rPr lang="en"/>
              <a:t> more HTML documents.</a:t>
            </a:r>
            <a:endParaRPr/>
          </a:p>
        </p:txBody>
      </p:sp>
      <p:sp>
        <p:nvSpPr>
          <p:cNvPr id="661" name="Google Shape;661;p60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</a:t>
            </a:r>
            <a:r>
              <a:rPr lang="en"/>
              <a:t> how to properly use basic HTML tags.</a:t>
            </a:r>
            <a:endParaRPr/>
          </a:p>
        </p:txBody>
      </p:sp>
      <p:sp>
        <p:nvSpPr>
          <p:cNvPr id="662" name="Google Shape;662;p60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</a:t>
            </a:r>
            <a:r>
              <a:rPr lang="en"/>
              <a:t> basic CSS styling to HTML documents. 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2" id="1303" name="Google Shape;1303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0875" y="942898"/>
            <a:ext cx="3543300" cy="37148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3" id="1304" name="Google Shape;1304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0947" y="942898"/>
            <a:ext cx="3641327" cy="3714890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1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CSS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0" name="Google Shape;1310;p115"/>
          <p:cNvGraphicFramePr/>
          <p:nvPr/>
        </p:nvGraphicFramePr>
        <p:xfrm>
          <a:off x="2208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4898500"/>
              </a:tblGrid>
              <a:tr h="43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 u="sng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 u="sng">
                        <a:solidFill>
                          <a:srgbClr val="FFFFFF"/>
                        </a:solidFill>
                      </a:endParaRPr>
                    </a:p>
                  </a:txBody>
                  <a:tcPr marT="91425" marB="0" marR="0" marL="0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22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T="0" marB="0" marR="0" marL="0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61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T="0" marB="0" marR="0" marL="0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27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incididunt ut labore et dolore magna aliqua. Ut enim ad minim veniam, quis nostrud exercitation ullamco laboris nisi ut aliquip ex ea commodo consequat.</a:t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26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400"/>
                        </a:spcBef>
                        <a:spcAft>
                          <a:spcPts val="4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4500">
                <a:tc>
                  <a:txBody>
                    <a:bodyPr/>
                    <a:lstStyle/>
                    <a:p>
                      <a:pPr indent="-154940" lvl="0" marL="3200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T="91425" marB="0" marR="0" marL="0">
                    <a:lnL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311" name="Google Shape;1311;p1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CSS: Result</a:t>
            </a:r>
            <a:endParaRPr/>
          </a:p>
        </p:txBody>
      </p:sp>
      <p:pic>
        <p:nvPicPr>
          <p:cNvPr id="1312" name="Google Shape;1312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5625" y="2427675"/>
            <a:ext cx="1436775" cy="1436775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11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Syntax</a:t>
            </a:r>
            <a:endParaRPr/>
          </a:p>
        </p:txBody>
      </p:sp>
      <p:sp>
        <p:nvSpPr>
          <p:cNvPr id="1318" name="Google Shape;1318;p11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CSS works by hooking onto </a:t>
            </a:r>
            <a:r>
              <a:rPr b="1" lang="en"/>
              <a:t>selectors</a:t>
            </a:r>
            <a:r>
              <a:rPr lang="en"/>
              <a:t> added into HTML using </a:t>
            </a:r>
            <a:r>
              <a:rPr b="1" lang="en"/>
              <a:t>classes</a:t>
            </a:r>
            <a:r>
              <a:rPr lang="en"/>
              <a:t> and </a:t>
            </a:r>
            <a:r>
              <a:rPr b="1" lang="en"/>
              <a:t>identifiers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Once hooked, we apply </a:t>
            </a:r>
            <a:r>
              <a:rPr b="1" lang="en"/>
              <a:t>styles</a:t>
            </a:r>
            <a:r>
              <a:rPr lang="en"/>
              <a:t> to those HTML elements using CSS.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116"/>
          <p:cNvSpPr txBox="1"/>
          <p:nvPr/>
        </p:nvSpPr>
        <p:spPr>
          <a:xfrm>
            <a:off x="794625" y="3009275"/>
            <a:ext cx="484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a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0" name="Google Shape;1320;p116"/>
          <p:cNvSpPr txBox="1"/>
          <p:nvPr/>
        </p:nvSpPr>
        <p:spPr>
          <a:xfrm>
            <a:off x="595425" y="2410968"/>
            <a:ext cx="9075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selector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1" name="Google Shape;1321;p116"/>
          <p:cNvSpPr txBox="1"/>
          <p:nvPr/>
        </p:nvSpPr>
        <p:spPr>
          <a:xfrm>
            <a:off x="482150" y="4065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start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2" name="Google Shape;1322;p116"/>
          <p:cNvSpPr txBox="1"/>
          <p:nvPr/>
        </p:nvSpPr>
        <p:spPr>
          <a:xfrm>
            <a:off x="1665450" y="3009300"/>
            <a:ext cx="36648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background-color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3" name="Google Shape;1323;p116"/>
          <p:cNvSpPr txBox="1"/>
          <p:nvPr/>
        </p:nvSpPr>
        <p:spPr>
          <a:xfrm>
            <a:off x="1279425" y="3009300"/>
            <a:ext cx="3759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4" name="Google Shape;1324;p116"/>
          <p:cNvSpPr txBox="1"/>
          <p:nvPr/>
        </p:nvSpPr>
        <p:spPr>
          <a:xfrm>
            <a:off x="5611125" y="3009300"/>
            <a:ext cx="1611000" cy="72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yellow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5" name="Google Shape;1325;p116"/>
          <p:cNvSpPr txBox="1"/>
          <p:nvPr/>
        </p:nvSpPr>
        <p:spPr>
          <a:xfrm>
            <a:off x="6924075" y="2409850"/>
            <a:ext cx="15534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declaration end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6" name="Google Shape;1326;p116"/>
          <p:cNvSpPr txBox="1"/>
          <p:nvPr/>
        </p:nvSpPr>
        <p:spPr>
          <a:xfrm>
            <a:off x="531157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7" name="Google Shape;1327;p116"/>
          <p:cNvSpPr txBox="1"/>
          <p:nvPr/>
        </p:nvSpPr>
        <p:spPr>
          <a:xfrm>
            <a:off x="719902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8" name="Google Shape;1328;p116"/>
          <p:cNvSpPr txBox="1"/>
          <p:nvPr/>
        </p:nvSpPr>
        <p:spPr>
          <a:xfrm>
            <a:off x="7536825" y="3009300"/>
            <a:ext cx="3750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3200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9" name="Google Shape;1329;p116"/>
          <p:cNvSpPr txBox="1"/>
          <p:nvPr/>
        </p:nvSpPr>
        <p:spPr>
          <a:xfrm>
            <a:off x="2793075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0" name="Google Shape;1330;p116"/>
          <p:cNvSpPr/>
          <p:nvPr/>
        </p:nvSpPr>
        <p:spPr>
          <a:xfrm rot="5400000">
            <a:off x="6173425" y="2794825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116"/>
          <p:cNvSpPr txBox="1"/>
          <p:nvPr/>
        </p:nvSpPr>
        <p:spPr>
          <a:xfrm>
            <a:off x="5843016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value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2" name="Google Shape;1332;p116"/>
          <p:cNvSpPr/>
          <p:nvPr/>
        </p:nvSpPr>
        <p:spPr>
          <a:xfrm rot="5400000">
            <a:off x="3081050" y="2796144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116"/>
          <p:cNvSpPr/>
          <p:nvPr/>
        </p:nvSpPr>
        <p:spPr>
          <a:xfrm rot="5400000">
            <a:off x="780225" y="2796144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116"/>
          <p:cNvSpPr/>
          <p:nvPr/>
        </p:nvSpPr>
        <p:spPr>
          <a:xfrm rot="5400000">
            <a:off x="7496175" y="2796150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116"/>
          <p:cNvSpPr/>
          <p:nvPr/>
        </p:nvSpPr>
        <p:spPr>
          <a:xfrm flipH="1" rot="5400000">
            <a:off x="1229175" y="3719688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116"/>
          <p:cNvSpPr txBox="1"/>
          <p:nvPr/>
        </p:nvSpPr>
        <p:spPr>
          <a:xfrm>
            <a:off x="45495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property/value 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7" name="Google Shape;1337;p116"/>
          <p:cNvSpPr/>
          <p:nvPr/>
        </p:nvSpPr>
        <p:spPr>
          <a:xfrm flipH="1" rot="5400000">
            <a:off x="5267775" y="3719688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116"/>
          <p:cNvSpPr txBox="1"/>
          <p:nvPr/>
        </p:nvSpPr>
        <p:spPr>
          <a:xfrm>
            <a:off x="63903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</a:t>
            </a: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latin typeface="Roboto"/>
                <a:ea typeface="Roboto"/>
                <a:cs typeface="Roboto"/>
                <a:sym typeface="Roboto"/>
              </a:rPr>
              <a:t>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9" name="Google Shape;1339;p116"/>
          <p:cNvSpPr/>
          <p:nvPr/>
        </p:nvSpPr>
        <p:spPr>
          <a:xfrm flipH="1" rot="5400000">
            <a:off x="7108575" y="3719688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1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Example</a:t>
            </a:r>
            <a:endParaRPr/>
          </a:p>
        </p:txBody>
      </p:sp>
      <p:sp>
        <p:nvSpPr>
          <p:cNvPr id="1345" name="Google Shape;1345;p117"/>
          <p:cNvSpPr txBox="1"/>
          <p:nvPr>
            <p:ph idx="1" type="subTitle"/>
          </p:nvPr>
        </p:nvSpPr>
        <p:spPr>
          <a:xfrm>
            <a:off x="0" y="675975"/>
            <a:ext cx="9144000" cy="1096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the following example, the header would become blue and much larger because of the CSS.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can incorporate an element’s class or ID to apply a CSS style to a particular part of the document. Just remember to include the necessary symbol before the CSS: “.” for class, “#” for ID.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346" name="Google Shape;1346;p117"/>
          <p:cNvGraphicFramePr/>
          <p:nvPr/>
        </p:nvGraphicFramePr>
        <p:xfrm>
          <a:off x="498200" y="2637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4129900"/>
                <a:gridCol w="4109950"/>
              </a:tblGrid>
              <a:tr h="294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Example (HTML) </a:t>
                      </a:r>
                      <a:endParaRPr b="1"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37150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</a:t>
                      </a:r>
                      <a:r>
                        <a:rPr b="1"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xample (</a:t>
                      </a:r>
                      <a:r>
                        <a:rPr b="1"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CSS)</a:t>
                      </a:r>
                      <a:endParaRPr b="1"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37150" anchor="b">
                    <a:solidFill>
                      <a:srgbClr val="2E75B6"/>
                    </a:solidFill>
                  </a:tcPr>
                </a:tc>
              </a:tr>
              <a:tr h="1607525">
                <a:tc>
                  <a:txBody>
                    <a:bodyPr/>
                    <a:lstStyle/>
                    <a:p>
                      <a:pPr indent="344043" lvl="1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 </a:t>
                      </a:r>
                      <a:r>
                        <a:rPr lang="en" sz="1800">
                          <a:solidFill>
                            <a:srgbClr val="00B0F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class="bigBlue"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&gt;Header&lt;/p&gt;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344043" lvl="1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.bigBlue 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344043" lvl="1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344043" lvl="1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	font-size: 100px;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344043" lvl="1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	color: blue;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344043" lvl="1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CSS Attributes</a:t>
            </a:r>
            <a:endParaRPr/>
          </a:p>
        </p:txBody>
      </p:sp>
      <p:graphicFrame>
        <p:nvGraphicFramePr>
          <p:cNvPr id="1352" name="Google Shape;1352;p118"/>
          <p:cNvGraphicFramePr/>
          <p:nvPr/>
        </p:nvGraphicFramePr>
        <p:xfrm>
          <a:off x="400163" y="81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3961475"/>
                <a:gridCol w="3961475"/>
              </a:tblGrid>
              <a:tr h="2619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 and 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  <a:tc hMerge="1"/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color of text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font-size: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size of the font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font-style: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italics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ont-weight: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bold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92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Alignment and Spacing: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 hMerge="1"/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padding (top/right/bottom/left):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space between element and its own border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margin (top/right/bottom/left): 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space between element and surrounding elements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float: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forces elements to the sides, centers, or tops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92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Background: 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 hMerge="1"/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background-color: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background color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background-image: 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background image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119"/>
          <p:cNvSpPr txBox="1"/>
          <p:nvPr>
            <p:ph type="title"/>
          </p:nvPr>
        </p:nvSpPr>
        <p:spPr>
          <a:xfrm>
            <a:off x="2544050" y="1545675"/>
            <a:ext cx="60384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/>
              <a:t>Powerful Duo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Believe it or not, HTML and CSS are all you need to develop a vivid, full-blown website. 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20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</a:t>
            </a:r>
            <a:r>
              <a:rPr lang="en"/>
              <a:t>Basics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2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121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369" name="Google Shape;1369;p121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CSS-Styled Bio Page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upgrade your previous HTML bio page using CSS style rules. Once you’re done, commit and push your changes to GitHub.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(Additional instructions will be sent via Slack)</a:t>
            </a:r>
            <a:endParaRPr b="1" sz="18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5" id="1374" name="Google Shape;1374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3050" y="1343025"/>
            <a:ext cx="6341808" cy="24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1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CSS-Styled Bio Page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76" name="Google Shape;1376;p122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23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Student Bio Layout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Thyself</a:t>
            </a:r>
            <a:endParaRPr/>
          </a:p>
        </p:txBody>
      </p:sp>
      <p:sp>
        <p:nvSpPr>
          <p:cNvPr id="668" name="Google Shape;668;p61"/>
          <p:cNvSpPr txBox="1"/>
          <p:nvPr>
            <p:ph idx="3" type="body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If you are a beginner to HTML/CSS and coding, your objectives are to:</a:t>
            </a:r>
            <a:endParaRPr b="1"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Continue to get comfortable with HTML. 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write a complete,</a:t>
            </a:r>
            <a:r>
              <a:rPr lang="en"/>
              <a:t> basic HTML document</a:t>
            </a:r>
            <a:r>
              <a:rPr lang="en"/>
              <a:t> (like in the last class).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Understand the function of CSS and how it works with HTML.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use Git and GitHub to upload code.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If you’ve had past exposure to HTML/CSS and coding and felt comfortable with the last lesson, your objectives are to:</a:t>
            </a:r>
            <a:endParaRPr b="1"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Aim to build up your skills. 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Clear up any questions or confusion you have about HTML.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Become knowledgeable about a wider range of HTML and CSS tags.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selectively apply CSS to specific HTML elements.  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use Git and GitHub to upload code.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a Bit Confused?</a:t>
            </a:r>
            <a:endParaRPr/>
          </a:p>
        </p:txBody>
      </p:sp>
      <p:pic>
        <p:nvPicPr>
          <p:cNvPr id="1387" name="Google Shape;1387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9675" y="1885200"/>
            <a:ext cx="5310998" cy="2987426"/>
          </a:xfrm>
          <a:prstGeom prst="rect">
            <a:avLst/>
          </a:prstGeom>
          <a:noFill/>
          <a:ln>
            <a:noFill/>
          </a:ln>
        </p:spPr>
      </p:pic>
      <p:sp>
        <p:nvSpPr>
          <p:cNvPr id="1388" name="Google Shape;1388;p124"/>
          <p:cNvSpPr txBox="1"/>
          <p:nvPr>
            <p:ph idx="3" type="body"/>
          </p:nvPr>
        </p:nvSpPr>
        <p:spPr>
          <a:xfrm>
            <a:off x="0" y="831025"/>
            <a:ext cx="7556700" cy="3758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Remember the video guide</a:t>
            </a:r>
            <a:r>
              <a:rPr lang="en"/>
              <a:t>s</a:t>
            </a:r>
            <a:r>
              <a:rPr lang="en"/>
              <a:t> for key activities (such as the last one).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you EVER feel like you are falling behind, use the video</a:t>
            </a:r>
            <a:r>
              <a:rPr lang="en"/>
              <a:t> walk-throughs</a:t>
            </a:r>
            <a:r>
              <a:rPr lang="en"/>
              <a:t> to catch up. They are made to be easy to understand.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1200"/>
              </a:spcAft>
              <a:buSzPts val="1400"/>
              <a:buChar char="●"/>
            </a:pPr>
            <a:r>
              <a:rPr lang="en"/>
              <a:t>Still having trouble? Shoot your instructor or one of your TAs a message! We are here to help you out however we can. 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2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Git?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Collaborative Coding</a:t>
            </a:r>
            <a:endParaRPr/>
          </a:p>
        </p:txBody>
      </p:sp>
      <p:sp>
        <p:nvSpPr>
          <p:cNvPr id="679" name="Google Shape;679;p63"/>
          <p:cNvSpPr txBox="1"/>
          <p:nvPr>
            <p:ph idx="3" type="body"/>
          </p:nvPr>
        </p:nvSpPr>
        <p:spPr>
          <a:xfrm>
            <a:off x="175" y="801350"/>
            <a:ext cx="8059800" cy="1136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Modern web development is </a:t>
            </a:r>
            <a:r>
              <a:rPr i="1" lang="en"/>
              <a:t>highly</a:t>
            </a:r>
            <a:r>
              <a:rPr lang="en"/>
              <a:t> collaborative.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Teams are often extremely large and spread out across the country or world.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Apps are sometimes made up of hundreds or even thousands of files.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80" name="Google Shape;680;p63"/>
          <p:cNvGraphicFramePr/>
          <p:nvPr/>
        </p:nvGraphicFramePr>
        <p:xfrm>
          <a:off x="449350" y="189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307925"/>
                <a:gridCol w="7035225"/>
              </a:tblGrid>
              <a:tr h="2132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Git Version Control</a:t>
                      </a:r>
                      <a:endParaRPr b="1"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1A36"/>
                    </a:solidFill>
                  </a:tcPr>
                </a:tc>
                <a:tc hMerge="1"/>
              </a:tr>
              <a:tr h="5148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Final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5148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Originals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50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Change Requests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2492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Developers</a:t>
                      </a:r>
                      <a:endParaRPr b="1"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294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2940"/>
                    </a:solidFill>
                  </a:tcPr>
                </a:tc>
              </a:tr>
            </a:tbl>
          </a:graphicData>
        </a:graphic>
      </p:graphicFrame>
      <p:pic>
        <p:nvPicPr>
          <p:cNvPr id="681" name="Google Shape;681;p63"/>
          <p:cNvPicPr preferRelativeResize="0"/>
          <p:nvPr/>
        </p:nvPicPr>
        <p:blipFill rotWithShape="1">
          <a:blip r:embed="rId3">
            <a:alphaModFix/>
          </a:blip>
          <a:srcRect b="49" l="0" r="0" t="49"/>
          <a:stretch/>
        </p:blipFill>
        <p:spPr>
          <a:xfrm>
            <a:off x="247027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2" name="Google Shape;682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40148" y="3571075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3" name="Google Shape;683;p63"/>
          <p:cNvPicPr preferRelativeResize="0"/>
          <p:nvPr/>
        </p:nvPicPr>
        <p:blipFill rotWithShape="1">
          <a:blip r:embed="rId5">
            <a:alphaModFix/>
          </a:blip>
          <a:srcRect b="49" l="0" r="0" t="49"/>
          <a:stretch/>
        </p:blipFill>
        <p:spPr>
          <a:xfrm>
            <a:off x="441002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4" name="Google Shape;684;p63"/>
          <p:cNvPicPr preferRelativeResize="0"/>
          <p:nvPr/>
        </p:nvPicPr>
        <p:blipFill rotWithShape="1">
          <a:blip r:embed="rId6">
            <a:alphaModFix/>
          </a:blip>
          <a:srcRect b="49" l="0" r="0" t="49"/>
          <a:stretch/>
        </p:blipFill>
        <p:spPr>
          <a:xfrm>
            <a:off x="542737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5" name="Google Shape;685;p63"/>
          <p:cNvPicPr preferRelativeResize="0"/>
          <p:nvPr/>
        </p:nvPicPr>
        <p:blipFill rotWithShape="1">
          <a:blip r:embed="rId7">
            <a:alphaModFix/>
          </a:blip>
          <a:srcRect b="49" l="0" r="0" t="49"/>
          <a:stretch/>
        </p:blipFill>
        <p:spPr>
          <a:xfrm>
            <a:off x="6397248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6" name="Google Shape;686;p6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67123" y="3571075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7" name="Google Shape;687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6159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8" name="Google Shape;688;p6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31473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9" name="Google Shape;689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0134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90" name="Google Shape;690;p63"/>
          <p:cNvPicPr preferRelativeResize="0"/>
          <p:nvPr/>
        </p:nvPicPr>
        <p:blipFill rotWithShape="1">
          <a:blip r:embed="rId11">
            <a:alphaModFix/>
          </a:blip>
          <a:srcRect b="49" l="0" r="0" t="49"/>
          <a:stretch/>
        </p:blipFill>
        <p:spPr>
          <a:xfrm>
            <a:off x="4918698" y="4049600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91" name="Google Shape;691;p63"/>
          <p:cNvPicPr preferRelativeResize="0"/>
          <p:nvPr/>
        </p:nvPicPr>
        <p:blipFill rotWithShape="1">
          <a:blip r:embed="rId12">
            <a:alphaModFix/>
          </a:blip>
          <a:srcRect b="49" l="0" r="0" t="49"/>
          <a:stretch/>
        </p:blipFill>
        <p:spPr>
          <a:xfrm>
            <a:off x="5888573" y="4049600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92" name="Google Shape;692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5844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93" name="Google Shape;693;p6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890173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694" name="Google Shape;694;p63"/>
          <p:cNvGrpSpPr/>
          <p:nvPr/>
        </p:nvGrpSpPr>
        <p:grpSpPr>
          <a:xfrm>
            <a:off x="1899361" y="2171675"/>
            <a:ext cx="6637914" cy="392650"/>
            <a:chOff x="1848024" y="2095475"/>
            <a:chExt cx="6637914" cy="392650"/>
          </a:xfrm>
        </p:grpSpPr>
        <p:pic>
          <p:nvPicPr>
            <p:cNvPr id="695" name="Google Shape;69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8480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6" name="Google Shape;69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1385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" name="Google Shape;69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4291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" name="Google Shape;69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7197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9" name="Google Shape;69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0103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" name="Google Shape;70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3008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Google Shape;70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5914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" name="Google Shape;70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8820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3" name="Google Shape;70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1726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4" name="Google Shape;70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4631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7537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6" name="Google Shape;70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0443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7" name="Google Shape;70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3349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8" name="Google Shape;70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6254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9" name="Google Shape;70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9160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0" name="Google Shape;71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2066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1" name="Google Shape;71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4972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2" name="Google Shape;71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7877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Google Shape;71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783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Google Shape;71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3689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5" name="Google Shape;71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6595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6" name="Google Shape;71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500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7" name="Google Shape;71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2406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8" name="Google Shape;718;p63"/>
          <p:cNvGrpSpPr/>
          <p:nvPr/>
        </p:nvGrpSpPr>
        <p:grpSpPr>
          <a:xfrm>
            <a:off x="1961603" y="2711840"/>
            <a:ext cx="6637914" cy="392650"/>
            <a:chOff x="1848024" y="2095475"/>
            <a:chExt cx="6637914" cy="392650"/>
          </a:xfrm>
        </p:grpSpPr>
        <p:pic>
          <p:nvPicPr>
            <p:cNvPr id="719" name="Google Shape;71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8480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0" name="Google Shape;72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1385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1" name="Google Shape;72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4291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2" name="Google Shape;72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7197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3" name="Google Shape;72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0103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4" name="Google Shape;72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3008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5" name="Google Shape;72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5914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6" name="Google Shape;72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8820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7" name="Google Shape;72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1726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8" name="Google Shape;72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4631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9" name="Google Shape;72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7537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0" name="Google Shape;73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0443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1" name="Google Shape;73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3349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2" name="Google Shape;73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6254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3" name="Google Shape;73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9160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4" name="Google Shape;73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2066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5" name="Google Shape;73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4972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6" name="Google Shape;73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7877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7" name="Google Shape;73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783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8" name="Google Shape;73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3689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9" name="Google Shape;73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6595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0" name="Google Shape;74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500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1" name="Google Shape;74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2406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2" name="Google Shape;742;p63"/>
          <p:cNvSpPr/>
          <p:nvPr/>
        </p:nvSpPr>
        <p:spPr>
          <a:xfrm rot="-5400000">
            <a:off x="2106425" y="3207775"/>
            <a:ext cx="3825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63"/>
          <p:cNvSpPr/>
          <p:nvPr/>
        </p:nvSpPr>
        <p:spPr>
          <a:xfrm rot="-5400000">
            <a:off x="3068000" y="3197719"/>
            <a:ext cx="3825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63"/>
          <p:cNvSpPr/>
          <p:nvPr/>
        </p:nvSpPr>
        <p:spPr>
          <a:xfrm rot="-5400000">
            <a:off x="4131725" y="3200115"/>
            <a:ext cx="3825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63"/>
          <p:cNvSpPr/>
          <p:nvPr/>
        </p:nvSpPr>
        <p:spPr>
          <a:xfrm rot="-5400000">
            <a:off x="5093300" y="3200115"/>
            <a:ext cx="3825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63"/>
          <p:cNvSpPr/>
          <p:nvPr/>
        </p:nvSpPr>
        <p:spPr>
          <a:xfrm rot="-5400000">
            <a:off x="6080825" y="3202739"/>
            <a:ext cx="3825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63"/>
          <p:cNvSpPr/>
          <p:nvPr/>
        </p:nvSpPr>
        <p:spPr>
          <a:xfrm rot="-5400000">
            <a:off x="7042400" y="3200115"/>
            <a:ext cx="3825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63"/>
          <p:cNvSpPr/>
          <p:nvPr/>
        </p:nvSpPr>
        <p:spPr>
          <a:xfrm rot="-5400000">
            <a:off x="1933375" y="2386838"/>
            <a:ext cx="3153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63"/>
          <p:cNvSpPr/>
          <p:nvPr/>
        </p:nvSpPr>
        <p:spPr>
          <a:xfrm rot="-5400000">
            <a:off x="3101600" y="2381800"/>
            <a:ext cx="3153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63"/>
          <p:cNvSpPr/>
          <p:nvPr/>
        </p:nvSpPr>
        <p:spPr>
          <a:xfrm rot="-5400000">
            <a:off x="4269825" y="2383025"/>
            <a:ext cx="3153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63"/>
          <p:cNvSpPr/>
          <p:nvPr/>
        </p:nvSpPr>
        <p:spPr>
          <a:xfrm rot="-5400000">
            <a:off x="5126900" y="2439162"/>
            <a:ext cx="3153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63"/>
          <p:cNvSpPr/>
          <p:nvPr/>
        </p:nvSpPr>
        <p:spPr>
          <a:xfrm rot="-5400000">
            <a:off x="5983975" y="2384325"/>
            <a:ext cx="3153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63"/>
          <p:cNvSpPr/>
          <p:nvPr/>
        </p:nvSpPr>
        <p:spPr>
          <a:xfrm rot="-5400000">
            <a:off x="7152200" y="2383012"/>
            <a:ext cx="3153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63"/>
          <p:cNvSpPr/>
          <p:nvPr/>
        </p:nvSpPr>
        <p:spPr>
          <a:xfrm rot="-5400000">
            <a:off x="8320425" y="2373312"/>
            <a:ext cx="3153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63"/>
          <p:cNvSpPr/>
          <p:nvPr/>
        </p:nvSpPr>
        <p:spPr>
          <a:xfrm rot="-5400000">
            <a:off x="8080175" y="3199815"/>
            <a:ext cx="3825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